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3"/>
  </p:notesMasterIdLst>
  <p:sldIdLst>
    <p:sldId id="256" r:id="rId2"/>
    <p:sldId id="257" r:id="rId3"/>
    <p:sldId id="261" r:id="rId4"/>
    <p:sldId id="269" r:id="rId5"/>
    <p:sldId id="270" r:id="rId6"/>
    <p:sldId id="271" r:id="rId7"/>
    <p:sldId id="273" r:id="rId8"/>
    <p:sldId id="277" r:id="rId9"/>
    <p:sldId id="274" r:id="rId10"/>
    <p:sldId id="279" r:id="rId11"/>
    <p:sldId id="280" r:id="rId12"/>
    <p:sldId id="281" r:id="rId13"/>
    <p:sldId id="288" r:id="rId14"/>
    <p:sldId id="264" r:id="rId15"/>
    <p:sldId id="265" r:id="rId16"/>
    <p:sldId id="266" r:id="rId17"/>
    <p:sldId id="272" r:id="rId18"/>
    <p:sldId id="275" r:id="rId19"/>
    <p:sldId id="276" r:id="rId20"/>
    <p:sldId id="278" r:id="rId21"/>
    <p:sldId id="285" r:id="rId22"/>
    <p:sldId id="282" r:id="rId23"/>
    <p:sldId id="283" r:id="rId24"/>
    <p:sldId id="284" r:id="rId25"/>
    <p:sldId id="286" r:id="rId26"/>
    <p:sldId id="287" r:id="rId27"/>
    <p:sldId id="289" r:id="rId28"/>
    <p:sldId id="262" r:id="rId29"/>
    <p:sldId id="268" r:id="rId30"/>
    <p:sldId id="267" r:id="rId31"/>
    <p:sldId id="263" r:id="rId3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4665"/>
    <p:restoredTop sz="94771"/>
  </p:normalViewPr>
  <p:slideViewPr>
    <p:cSldViewPr snapToGrid="0">
      <p:cViewPr varScale="1">
        <p:scale>
          <a:sx n="115" d="100"/>
          <a:sy n="115" d="100"/>
        </p:scale>
        <p:origin x="77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87308B-8EC1-4247-A735-57C1057D245C}" type="datetimeFigureOut">
              <a:rPr lang="sv-SE" smtClean="0"/>
              <a:t>2025-11-04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14EBC7-FAB7-7349-BEDE-A239908740B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421013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CD82B4B-7BC0-998F-B6C1-98CA4B3FEF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57C89DFC-54AF-FD44-E3F6-0F6A1F2010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6706821-3CB2-93EA-827A-9C6370E159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1ECFF-BD3F-D54D-8917-6E101F62C4EF}" type="datetimeFigureOut">
              <a:rPr lang="sv-SE" smtClean="0"/>
              <a:t>2025-11-04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4E3D4B8-1D53-32BB-1790-7EA0B2302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C1A9989-B521-0891-5A5F-4FDAC11E73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0DB22-38E7-B848-A817-2AD1512735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50484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D597245-78B5-1901-1938-165BC5890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01BA031D-B4A4-F3F0-CAD6-664D4BFB3E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FB28EB3-C484-D056-FE54-16575146EF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1ECFF-BD3F-D54D-8917-6E101F62C4EF}" type="datetimeFigureOut">
              <a:rPr lang="sv-SE" smtClean="0"/>
              <a:t>2025-11-04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20230E6-0501-1AEA-01A9-0CEFD6766E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33A3B90-331D-B604-B031-7D33520117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0DB22-38E7-B848-A817-2AD1512735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57475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FC9CC80E-6AD7-56CC-F14D-950D494602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07708D6F-B8C3-17A6-9EF4-26FDC0519B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2ECC808-E5F3-0ECD-6D36-94C6475AC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1ECFF-BD3F-D54D-8917-6E101F62C4EF}" type="datetimeFigureOut">
              <a:rPr lang="sv-SE" smtClean="0"/>
              <a:t>2025-11-04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35A392E-A93F-626F-F318-7B11BA607D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D638474-62CA-3A4C-AF8D-E95236F83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0DB22-38E7-B848-A817-2AD1512735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43616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21291DA-AD8A-33AF-8B86-6EB71C05BB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088E3DC-47C1-7614-578D-E4B670961E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D262EB2-C653-F434-EC15-E8D3C921DD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1ECFF-BD3F-D54D-8917-6E101F62C4EF}" type="datetimeFigureOut">
              <a:rPr lang="sv-SE" smtClean="0"/>
              <a:t>2025-11-04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1C3E8FC-E35A-3328-9689-77C0C2251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674630B-CF94-3F75-68E1-1D1107133D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0DB22-38E7-B848-A817-2AD1512735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63954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9E04852-83BA-79F8-31DC-909ECD7FDD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DC21168-D7DB-8B1A-9812-1C843AF06D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86B6AC2-6171-C72A-C952-C21649922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1ECFF-BD3F-D54D-8917-6E101F62C4EF}" type="datetimeFigureOut">
              <a:rPr lang="sv-SE" smtClean="0"/>
              <a:t>2025-11-04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7D58660-A800-3E0B-3116-F59018287E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092AAB0-A6F3-E4AF-B8DC-3D31A86FE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0DB22-38E7-B848-A817-2AD1512735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57011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FF6E181-22F8-E437-0137-D7603C3ED9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54AEFC5-84BB-680B-DEDB-0E12B77BE5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0B21AB8-DF4A-080D-11AA-5F8D8BE7D2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FC6D7E1-225F-19E0-E3BD-83B83FE10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1ECFF-BD3F-D54D-8917-6E101F62C4EF}" type="datetimeFigureOut">
              <a:rPr lang="sv-SE" smtClean="0"/>
              <a:t>2025-11-04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9ADEDB04-42F2-16B9-1C74-F498AA1DD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74C77BA4-BD29-6AA8-78BD-25D396A6F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0DB22-38E7-B848-A817-2AD1512735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99174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E72264F-70E9-A573-7B03-2975D896BD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E714084-B1C7-032F-42C8-9DA5DDC862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E4C8A347-AB29-F074-B112-5F486E148A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2945A7F0-9509-E2A9-102D-53143AE1FF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FAF61575-2E25-F556-27F9-CDD7F4649A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336D4B10-E289-E6AC-5B2D-5ECACCD90D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1ECFF-BD3F-D54D-8917-6E101F62C4EF}" type="datetimeFigureOut">
              <a:rPr lang="sv-SE" smtClean="0"/>
              <a:t>2025-11-04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2DA0E9D1-8AAB-0C29-04EC-452B90FA59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E2A1EDE0-6296-C10E-DCB8-2A0E449A2D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0DB22-38E7-B848-A817-2AD1512735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00733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AD991DB-A0C4-539B-C5DE-1B578D63B7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78A25CD3-CA4B-CEF0-9B50-89D68F09F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1ECFF-BD3F-D54D-8917-6E101F62C4EF}" type="datetimeFigureOut">
              <a:rPr lang="sv-SE" smtClean="0"/>
              <a:t>2025-11-04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5F73A3F3-474E-C94F-862F-3E2A50ED20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A71C8F99-7279-394B-4805-8676EC6BBB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0DB22-38E7-B848-A817-2AD1512735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47295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42E27EFA-6253-8205-C309-DA6A7D19BB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1ECFF-BD3F-D54D-8917-6E101F62C4EF}" type="datetimeFigureOut">
              <a:rPr lang="sv-SE" smtClean="0"/>
              <a:t>2025-11-04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E7E0F92C-4E1E-D7C9-FEF6-78398CA75C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E944E11F-7399-C22C-1ABD-B016965F8C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0DB22-38E7-B848-A817-2AD1512735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168337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57CA290-5F3F-FCDE-4495-5350DBB7C7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93E52D2-2BF1-1046-E382-6CC93E8843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1B0C2A8-0984-1153-19BD-08CFD707D7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278C0C3A-6B60-28DA-EBBF-F3C76DC93C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1ECFF-BD3F-D54D-8917-6E101F62C4EF}" type="datetimeFigureOut">
              <a:rPr lang="sv-SE" smtClean="0"/>
              <a:t>2025-11-04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6AAEC39-6314-E5B4-9D3A-BE93AD27F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4515DAD-ED99-8C6E-E7CD-58B5B3279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0DB22-38E7-B848-A817-2AD1512735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15273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D2EC3FD-53EB-EAC5-5D71-12DADA9805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21C8FC83-9B9C-FA06-C0BD-BA1AA5538D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9CDB4AC-4DC0-6E53-F92A-6F4BEAF51E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F93C6D46-A921-E5DA-7FB8-AA54B1599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1ECFF-BD3F-D54D-8917-6E101F62C4EF}" type="datetimeFigureOut">
              <a:rPr lang="sv-SE" smtClean="0"/>
              <a:t>2025-11-04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FD19F9C5-6BC6-BED0-928B-AD55AB9D5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7F08ECF9-DA73-7B45-0366-7E3FDF203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0DB22-38E7-B848-A817-2AD1512735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31930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A0C18AC8-0A22-70DA-EEC4-C128D85DC1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07F03090-A83F-73E8-367C-9CC32FA708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EF51DF7-F673-F844-DD3F-1F0F2A8F75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A21ECFF-BD3F-D54D-8917-6E101F62C4EF}" type="datetimeFigureOut">
              <a:rPr lang="sv-SE" smtClean="0"/>
              <a:t>2025-11-04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5E4D647-CCD0-9169-033F-618D3A6E47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318234C-E0FB-F397-677D-FE76321B0B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120DB22-38E7-B848-A817-2AD1512735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35486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https://lh7-rt.googleusercontent.com/docsz/AD_4nXcOztXrelvvbmxE8t1NHKDjwF_D2IHRP5SY5AChPI5krUCho75gEFCiZvJOD4bZoQLGh6ia0alX-l_d-BUFJRgXyi_X_weNbGSOm1-qNZImeFzfLLDX6L627xD_lCyNKR_SElsQhAuei4RjTH8guaxgVY2-?key=-YCq3En57dF7CXxDfSEXaw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https://lh7-rt.googleusercontent.com/docsz/AD_4nXcOztXrelvvbmxE8t1NHKDjwF_D2IHRP5SY5AChPI5krUCho75gEFCiZvJOD4bZoQLGh6ia0alX-l_d-BUFJRgXyi_X_weNbGSOm1-qNZImeFzfLLDX6L627xD_lCyNKR_SElsQhAuei4RjTH8guaxgVY2-?key=-YCq3En57dF7CXxDfSEXaw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https://lh7-rt.googleusercontent.com/docsz/AD_4nXcOztXrelvvbmxE8t1NHKDjwF_D2IHRP5SY5AChPI5krUCho75gEFCiZvJOD4bZoQLGh6ia0alX-l_d-BUFJRgXyi_X_weNbGSOm1-qNZImeFzfLLDX6L627xD_lCyNKR_SElsQhAuei4RjTH8guaxgVY2-?key=-YCq3En57dF7CXxDfSEXaw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4" Type="http://schemas.openxmlformats.org/officeDocument/2006/relationships/image" Target="https://lh7-rt.googleusercontent.com/docsz/AD_4nXcOztXrelvvbmxE8t1NHKDjwF_D2IHRP5SY5AChPI5krUCho75gEFCiZvJOD4bZoQLGh6ia0alX-l_d-BUFJRgXyi_X_weNbGSOm1-qNZImeFzfLLDX6L627xD_lCyNKR_SElsQhAuei4RjTH8guaxgVY2-?key=-YCq3En57dF7CXxDfSEXaw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4" Type="http://schemas.openxmlformats.org/officeDocument/2006/relationships/image" Target="https://lh7-rt.googleusercontent.com/docsz/AD_4nXcOztXrelvvbmxE8t1NHKDjwF_D2IHRP5SY5AChPI5krUCho75gEFCiZvJOD4bZoQLGh6ia0alX-l_d-BUFJRgXyi_X_weNbGSOm1-qNZImeFzfLLDX6L627xD_lCyNKR_SElsQhAuei4RjTH8guaxgVY2-?key=-YCq3En57dF7CXxDfSEXaw" TargetMode="Externa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https://lh7-rt.googleusercontent.com/docsz/AD_4nXcOztXrelvvbmxE8t1NHKDjwF_D2IHRP5SY5AChPI5krUCho75gEFCiZvJOD4bZoQLGh6ia0alX-l_d-BUFJRgXyi_X_weNbGSOm1-qNZImeFzfLLDX6L627xD_lCyNKR_SElsQhAuei4RjTH8guaxgVY2-?key=-YCq3En57dF7CXxDfSEXaw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https://lh7-rt.googleusercontent.com/docsz/AD_4nXcOztXrelvvbmxE8t1NHKDjwF_D2IHRP5SY5AChPI5krUCho75gEFCiZvJOD4bZoQLGh6ia0alX-l_d-BUFJRgXyi_X_weNbGSOm1-qNZImeFzfLLDX6L627xD_lCyNKR_SElsQhAuei4RjTH8guaxgVY2-?key=-YCq3En57dF7CXxDfSEXaw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Relationship Id="rId4" Type="http://schemas.openxmlformats.org/officeDocument/2006/relationships/image" Target="https://lh7-rt.googleusercontent.com/docsz/AD_4nXcOztXrelvvbmxE8t1NHKDjwF_D2IHRP5SY5AChPI5krUCho75gEFCiZvJOD4bZoQLGh6ia0alX-l_d-BUFJRgXyi_X_weNbGSOm1-qNZImeFzfLLDX6L627xD_lCyNKR_SElsQhAuei4RjTH8guaxgVY2-?key=-YCq3En57dF7CXxDfSEXaw" TargetMode="Externa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https://lh7-rt.googleusercontent.com/docsz/AD_4nXcOztXrelvvbmxE8t1NHKDjwF_D2IHRP5SY5AChPI5krUCho75gEFCiZvJOD4bZoQLGh6ia0alX-l_d-BUFJRgXyi_X_weNbGSOm1-qNZImeFzfLLDX6L627xD_lCyNKR_SElsQhAuei4RjTH8guaxgVY2-?key=-YCq3En57dF7CXxDfSEXaw" TargetMode="Externa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4930862-4F73-A227-AB47-22DE46D751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64258" y="912907"/>
            <a:ext cx="9144000" cy="2387600"/>
          </a:xfrm>
        </p:spPr>
        <p:txBody>
          <a:bodyPr/>
          <a:lstStyle/>
          <a:p>
            <a:r>
              <a:rPr lang="sv-SE" dirty="0"/>
              <a:t>Medlemsundersökning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612EE71D-F5BF-E9F6-4CB3-4C1BAEB539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9895" y="573279"/>
            <a:ext cx="20411938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v-SE"/>
          </a:p>
        </p:txBody>
      </p:sp>
      <p:pic>
        <p:nvPicPr>
          <p:cNvPr id="1025" name="Bildobjekt 1">
            <a:extLst>
              <a:ext uri="{FF2B5EF4-FFF2-40B4-BE49-F238E27FC236}">
                <a16:creationId xmlns:a16="http://schemas.microsoft.com/office/drawing/2014/main" id="{16271EC0-8654-70AF-43DB-78E6FA9EF4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50502" y="356809"/>
            <a:ext cx="2115512" cy="19346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ruta 4">
            <a:extLst>
              <a:ext uri="{FF2B5EF4-FFF2-40B4-BE49-F238E27FC236}">
                <a16:creationId xmlns:a16="http://schemas.microsoft.com/office/drawing/2014/main" id="{738328E8-6157-41AC-6654-08CE3301EA34}"/>
              </a:ext>
            </a:extLst>
          </p:cNvPr>
          <p:cNvSpPr txBox="1"/>
          <p:nvPr/>
        </p:nvSpPr>
        <p:spPr>
          <a:xfrm>
            <a:off x="0" y="6131859"/>
            <a:ext cx="12192000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sv-SE" dirty="0"/>
              <a:t>				                   </a:t>
            </a:r>
            <a:r>
              <a:rPr lang="sv-SE" dirty="0">
                <a:solidFill>
                  <a:schemeClr val="bg1"/>
                </a:solidFill>
              </a:rPr>
              <a:t>Medlemsundersökning 2025</a:t>
            </a: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CDB85CD3-432E-147B-A7C8-E81B910BF3B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338756" y="3515853"/>
            <a:ext cx="78081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-webkit-standard"/>
              </a:rPr>
              <a:t>Syftet med medlemsundersökningen är att få en tydlig bild av hur medlemmarna 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-webkit-standard"/>
              </a:rPr>
              <a:t>upplever klubben – både vad som fungerar bra och vad som kan utvecklas. 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-webkit-standard"/>
              </a:rPr>
              <a:t>Undersökningen ger underlag för att fatta kloka beslut om klubbens framtida 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-webkit-standard"/>
              </a:rPr>
              <a:t>prioriteringar, verksamhet och medlemsnytta.</a:t>
            </a: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41248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1777B5C-1532-9B78-ABDA-0470009EA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3454" y="435575"/>
            <a:ext cx="8302273" cy="41857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4000" b="0" i="0" u="none" strike="noStrike" cap="none" normalizeH="0" baseline="0" dirty="0">
                <a:ln>
                  <a:noFill/>
                </a:ln>
                <a:solidFill>
                  <a:srgbClr val="28344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Ledning</a:t>
            </a:r>
            <a:endParaRPr kumimoji="0" lang="sv-SE" altLang="sv-SE" sz="1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9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           </a:t>
            </a: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0482" name="Picture 2">
            <a:extLst>
              <a:ext uri="{FF2B5EF4-FFF2-40B4-BE49-F238E27FC236}">
                <a16:creationId xmlns:a16="http://schemas.microsoft.com/office/drawing/2014/main" id="{0A61D9B1-7094-B001-C210-0D9D57D8D5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1160" y="89803"/>
            <a:ext cx="5205509" cy="20648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Tabell 2">
            <a:extLst>
              <a:ext uri="{FF2B5EF4-FFF2-40B4-BE49-F238E27FC236}">
                <a16:creationId xmlns:a16="http://schemas.microsoft.com/office/drawing/2014/main" id="{E07E4A17-E1F1-C4BC-969F-6DCAD3F42D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2131911"/>
              </p:ext>
            </p:extLst>
          </p:nvPr>
        </p:nvGraphicFramePr>
        <p:xfrm>
          <a:off x="692991" y="2528455"/>
          <a:ext cx="6816436" cy="2848952"/>
        </p:xfrm>
        <a:graphic>
          <a:graphicData uri="http://schemas.openxmlformats.org/drawingml/2006/table">
            <a:tbl>
              <a:tblPr/>
              <a:tblGrid>
                <a:gridCol w="428925">
                  <a:extLst>
                    <a:ext uri="{9D8B030D-6E8A-4147-A177-3AD203B41FA5}">
                      <a16:colId xmlns:a16="http://schemas.microsoft.com/office/drawing/2014/main" val="3701545894"/>
                    </a:ext>
                  </a:extLst>
                </a:gridCol>
                <a:gridCol w="6387511">
                  <a:extLst>
                    <a:ext uri="{9D8B030D-6E8A-4147-A177-3AD203B41FA5}">
                      <a16:colId xmlns:a16="http://schemas.microsoft.com/office/drawing/2014/main" val="3355179682"/>
                    </a:ext>
                  </a:extLst>
                </a:gridCol>
              </a:tblGrid>
              <a:tr h="240118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#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Serviceområde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8299992"/>
                  </a:ext>
                </a:extLst>
              </a:tr>
              <a:tr h="245895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Jag upplever att klubbens kommittéer/ideella funktionärer gör ett bra jobb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0379538"/>
                  </a:ext>
                </a:extLst>
              </a:tr>
              <a:tr h="245895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Jag upplever att Klubbens ledning gör ett bra jobb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1670747"/>
                  </a:ext>
                </a:extLst>
              </a:tr>
              <a:tr h="407579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Jag upplever att det är ett positivt klimat för att lyfta fram idéer som kan förbättra verksamheten.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4427947"/>
                  </a:ext>
                </a:extLst>
              </a:tr>
              <a:tr h="245895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Jag känner mig välinformerad om viktiga frågor och aktiviteter i klubben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642256"/>
                  </a:ext>
                </a:extLst>
              </a:tr>
              <a:tr h="245895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Jag känner till klubbens inriktning och framtidsplaner på kort och lång sikt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0499290"/>
                  </a:ext>
                </a:extLst>
              </a:tr>
              <a:tr h="245895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Klubbens hemsida innehåller den information jag behöver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6620169"/>
                  </a:ext>
                </a:extLst>
              </a:tr>
              <a:tr h="311583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På sociala medier finns bra information om klubbens aktiviteter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2079112"/>
                  </a:ext>
                </a:extLst>
              </a:tr>
              <a:tr h="407579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Det är viktigt för mig att min klubb jobbar med hållbarhet? (dvs. social, ekonomisk &amp; ekologisk hållbarhet)</a:t>
                      </a:r>
                      <a:endParaRPr lang="sv-SE" dirty="0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1534841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0C31E953-51DD-0186-1D5C-9A73285650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0449" y="-111716"/>
            <a:ext cx="14838501" cy="369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endParaRPr kumimoji="0" lang="sv-SE" altLang="sv-S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6A863087-C171-0574-7D4B-2C80463AC9A0}"/>
              </a:ext>
            </a:extLst>
          </p:cNvPr>
          <p:cNvSpPr txBox="1"/>
          <p:nvPr/>
        </p:nvSpPr>
        <p:spPr>
          <a:xfrm>
            <a:off x="-1" y="6289964"/>
            <a:ext cx="12192000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sv-SE" dirty="0"/>
              <a:t>				                   </a:t>
            </a:r>
            <a:r>
              <a:rPr lang="sv-SE" dirty="0">
                <a:solidFill>
                  <a:schemeClr val="bg1"/>
                </a:solidFill>
              </a:rPr>
              <a:t>Medlemsundersökning 2025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15CA692C-8D7D-4B2B-446E-1714AC433097}"/>
              </a:ext>
            </a:extLst>
          </p:cNvPr>
          <p:cNvSpPr txBox="1"/>
          <p:nvPr/>
        </p:nvSpPr>
        <p:spPr>
          <a:xfrm>
            <a:off x="8090792" y="3874499"/>
            <a:ext cx="22894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2025 Snitt 74% (63%)</a:t>
            </a:r>
          </a:p>
        </p:txBody>
      </p:sp>
    </p:spTree>
    <p:extLst>
      <p:ext uri="{BB962C8B-B14F-4D97-AF65-F5344CB8AC3E}">
        <p14:creationId xmlns:p14="http://schemas.microsoft.com/office/powerpoint/2010/main" val="17603942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4C03631-83A3-9E19-AAD5-335CEBCDF8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1055" y="514227"/>
            <a:ext cx="8302273" cy="41857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4000" b="0" i="0" u="none" strike="noStrike" cap="none" normalizeH="0" baseline="0" dirty="0">
                <a:ln>
                  <a:noFill/>
                </a:ln>
                <a:solidFill>
                  <a:srgbClr val="28344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Service och upplevelse</a:t>
            </a:r>
            <a:endParaRPr kumimoji="0" lang="sv-SE" altLang="sv-SE" sz="1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9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           </a:t>
            </a: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1506" name="Picture 2">
            <a:extLst>
              <a:ext uri="{FF2B5EF4-FFF2-40B4-BE49-F238E27FC236}">
                <a16:creationId xmlns:a16="http://schemas.microsoft.com/office/drawing/2014/main" id="{D052EBA0-0931-E848-9ECA-CF7E8D0DE4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8524" y="81309"/>
            <a:ext cx="4711367" cy="1868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Tabell 2">
            <a:extLst>
              <a:ext uri="{FF2B5EF4-FFF2-40B4-BE49-F238E27FC236}">
                <a16:creationId xmlns:a16="http://schemas.microsoft.com/office/drawing/2014/main" id="{03992B45-C956-92EB-2A9B-CE5464B897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7037009"/>
              </p:ext>
            </p:extLst>
          </p:nvPr>
        </p:nvGraphicFramePr>
        <p:xfrm>
          <a:off x="651761" y="1821476"/>
          <a:ext cx="6346057" cy="3441901"/>
        </p:xfrm>
        <a:graphic>
          <a:graphicData uri="http://schemas.openxmlformats.org/drawingml/2006/table">
            <a:tbl>
              <a:tblPr/>
              <a:tblGrid>
                <a:gridCol w="399327">
                  <a:extLst>
                    <a:ext uri="{9D8B030D-6E8A-4147-A177-3AD203B41FA5}">
                      <a16:colId xmlns:a16="http://schemas.microsoft.com/office/drawing/2014/main" val="2568189890"/>
                    </a:ext>
                  </a:extLst>
                </a:gridCol>
                <a:gridCol w="5946730">
                  <a:extLst>
                    <a:ext uri="{9D8B030D-6E8A-4147-A177-3AD203B41FA5}">
                      <a16:colId xmlns:a16="http://schemas.microsoft.com/office/drawing/2014/main" val="3358820805"/>
                    </a:ext>
                  </a:extLst>
                </a:gridCol>
              </a:tblGrid>
              <a:tr h="312348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#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Serviceområde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9545093"/>
                  </a:ext>
                </a:extLst>
              </a:tr>
              <a:tr h="312348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Hofgårds Golfklubb är en plats jag gillar att komma till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1407973"/>
                  </a:ext>
                </a:extLst>
              </a:tr>
              <a:tr h="312348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Receptionens öppettider passar mig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6470534"/>
                  </a:ext>
                </a:extLst>
              </a:tr>
              <a:tr h="312348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Receptionspersonalen är vänlig mot mig och ger bra service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8142925"/>
                  </a:ext>
                </a:extLst>
              </a:tr>
              <a:tr h="312348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Det är relativt lätt att hitta lediga tider som passar mig för att spela på banan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695213"/>
                  </a:ext>
                </a:extLst>
              </a:tr>
              <a:tr h="517727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Jag upplever att spelet flyter bra och det är generellt inte mycket väntetid på banan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035103"/>
                  </a:ext>
                </a:extLst>
              </a:tr>
              <a:tr h="312348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Toalettfaciliteterna på banan är bra och fräscha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2211898"/>
                  </a:ext>
                </a:extLst>
              </a:tr>
              <a:tr h="348791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Det är rent och snyggt i klubbhuset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8401883"/>
                  </a:ext>
                </a:extLst>
              </a:tr>
              <a:tr h="312348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Utomhusmiljöerna (t.ex. terrassområden) är bra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3725888"/>
                  </a:ext>
                </a:extLst>
              </a:tr>
              <a:tr h="388947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Toalett- och duschutrymmen(a) är fräscha</a:t>
                      </a:r>
                      <a:endParaRPr lang="sv-SE" dirty="0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7775301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82231393-9AE9-DF63-F53C-592680816B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67055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endParaRPr kumimoji="0" lang="sv-SE" altLang="sv-S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EA520774-19C1-61FD-6D61-097F5CFCAEFA}"/>
              </a:ext>
            </a:extLst>
          </p:cNvPr>
          <p:cNvSpPr txBox="1"/>
          <p:nvPr/>
        </p:nvSpPr>
        <p:spPr>
          <a:xfrm>
            <a:off x="-1" y="6289964"/>
            <a:ext cx="12192000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sv-SE" dirty="0"/>
              <a:t>				                   </a:t>
            </a:r>
            <a:r>
              <a:rPr lang="sv-SE" dirty="0">
                <a:solidFill>
                  <a:schemeClr val="bg1"/>
                </a:solidFill>
              </a:rPr>
              <a:t>Medlemsundersökning 2025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7B4C6356-3BD6-EA8B-93EE-C78E3BCB8CDE}"/>
              </a:ext>
            </a:extLst>
          </p:cNvPr>
          <p:cNvSpPr txBox="1"/>
          <p:nvPr/>
        </p:nvSpPr>
        <p:spPr>
          <a:xfrm>
            <a:off x="7628623" y="3651475"/>
            <a:ext cx="22894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2025 Snitt 78% (72%)</a:t>
            </a:r>
          </a:p>
        </p:txBody>
      </p:sp>
    </p:spTree>
    <p:extLst>
      <p:ext uri="{BB962C8B-B14F-4D97-AF65-F5344CB8AC3E}">
        <p14:creationId xmlns:p14="http://schemas.microsoft.com/office/powerpoint/2010/main" val="31747301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3639FA1-8050-21F5-43D2-1E977CACC7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723" y="1035313"/>
            <a:ext cx="9573490" cy="41857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4000" b="0" i="0" u="none" strike="noStrike" cap="none" normalizeH="0" baseline="0" dirty="0">
                <a:ln>
                  <a:noFill/>
                </a:ln>
                <a:solidFill>
                  <a:srgbClr val="28344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Medlemskap och avgifter</a:t>
            </a:r>
            <a:endParaRPr kumimoji="0" lang="sv-SE" altLang="sv-SE" sz="1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9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           </a:t>
            </a: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2530" name="Picture 2">
            <a:extLst>
              <a:ext uri="{FF2B5EF4-FFF2-40B4-BE49-F238E27FC236}">
                <a16:creationId xmlns:a16="http://schemas.microsoft.com/office/drawing/2014/main" id="{813547D5-BAC2-103E-8315-C92BA1AA46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5110" y="359035"/>
            <a:ext cx="4521167" cy="1793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Tabell 2">
            <a:extLst>
              <a:ext uri="{FF2B5EF4-FFF2-40B4-BE49-F238E27FC236}">
                <a16:creationId xmlns:a16="http://schemas.microsoft.com/office/drawing/2014/main" id="{77B73983-1868-4F9E-3F76-FE1803596C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4207198"/>
              </p:ext>
            </p:extLst>
          </p:nvPr>
        </p:nvGraphicFramePr>
        <p:xfrm>
          <a:off x="603094" y="3032457"/>
          <a:ext cx="6143393" cy="1494939"/>
        </p:xfrm>
        <a:graphic>
          <a:graphicData uri="http://schemas.openxmlformats.org/drawingml/2006/table">
            <a:tbl>
              <a:tblPr/>
              <a:tblGrid>
                <a:gridCol w="386574">
                  <a:extLst>
                    <a:ext uri="{9D8B030D-6E8A-4147-A177-3AD203B41FA5}">
                      <a16:colId xmlns:a16="http://schemas.microsoft.com/office/drawing/2014/main" val="1797210350"/>
                    </a:ext>
                  </a:extLst>
                </a:gridCol>
                <a:gridCol w="5756819">
                  <a:extLst>
                    <a:ext uri="{9D8B030D-6E8A-4147-A177-3AD203B41FA5}">
                      <a16:colId xmlns:a16="http://schemas.microsoft.com/office/drawing/2014/main" val="955656916"/>
                    </a:ext>
                  </a:extLst>
                </a:gridCol>
              </a:tblGrid>
              <a:tr h="498313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#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Serviceområde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8446698"/>
                  </a:ext>
                </a:extLst>
              </a:tr>
              <a:tr h="498313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Klubbens medlemsformer passar mig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9031806"/>
                  </a:ext>
                </a:extLst>
              </a:tr>
              <a:tr h="498313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Jag upplever att jag får ett bra värde för den årsavgift jag betalar</a:t>
                      </a:r>
                      <a:endParaRPr lang="sv-SE" dirty="0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2101232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1933D30D-8950-1558-F06A-7686253DA8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91300" y="48982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endParaRPr kumimoji="0" lang="sv-SE" altLang="sv-S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8BAE02FD-C64D-7295-3B4D-E66B9A73E84B}"/>
              </a:ext>
            </a:extLst>
          </p:cNvPr>
          <p:cNvSpPr txBox="1"/>
          <p:nvPr/>
        </p:nvSpPr>
        <p:spPr>
          <a:xfrm>
            <a:off x="-1" y="6289964"/>
            <a:ext cx="12192000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sv-SE" dirty="0"/>
              <a:t>				                   </a:t>
            </a:r>
            <a:r>
              <a:rPr lang="sv-SE" dirty="0">
                <a:solidFill>
                  <a:schemeClr val="bg1"/>
                </a:solidFill>
              </a:rPr>
              <a:t>Medlemsundersökning 2025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1739EFFF-4048-7BC4-53B2-3DF1976CD55A}"/>
              </a:ext>
            </a:extLst>
          </p:cNvPr>
          <p:cNvSpPr txBox="1"/>
          <p:nvPr/>
        </p:nvSpPr>
        <p:spPr>
          <a:xfrm>
            <a:off x="7779804" y="3595260"/>
            <a:ext cx="22894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2025 Snitt 79% (70%)</a:t>
            </a:r>
          </a:p>
        </p:txBody>
      </p:sp>
    </p:spTree>
    <p:extLst>
      <p:ext uri="{BB962C8B-B14F-4D97-AF65-F5344CB8AC3E}">
        <p14:creationId xmlns:p14="http://schemas.microsoft.com/office/powerpoint/2010/main" val="37783805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3EECE51-3D13-E2F5-434C-97628CCADF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9831" y="1131064"/>
            <a:ext cx="5532348" cy="369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600" b="0" i="0" u="none" strike="noStrike" cap="none" normalizeH="0" baseline="0" dirty="0">
                <a:ln>
                  <a:noFill/>
                </a:ln>
                <a:solidFill>
                  <a:srgbClr val="28344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Trevlig bana som det är relativt lätt att komma ut på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600" b="0" i="0" u="none" strike="noStrike" cap="none" normalizeH="0" baseline="0" dirty="0">
                <a:ln>
                  <a:noFill/>
                </a:ln>
                <a:solidFill>
                  <a:srgbClr val="28344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En varierande och rolig bana</a:t>
            </a:r>
            <a:br>
              <a:rPr kumimoji="0" lang="sv-SE" altLang="sv-SE" sz="1600" b="0" i="0" u="none" strike="noStrike" cap="none" normalizeH="0" baseline="0" dirty="0">
                <a:ln>
                  <a:noFill/>
                </a:ln>
                <a:solidFill>
                  <a:srgbClr val="28344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sv-SE" altLang="sv-SE" sz="1600" b="0" i="0" u="none" strike="noStrike" cap="none" normalizeH="0" baseline="0" dirty="0">
                <a:ln>
                  <a:noFill/>
                </a:ln>
                <a:solidFill>
                  <a:srgbClr val="28344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Avspänd atmosfär</a:t>
            </a:r>
            <a:endParaRPr kumimoji="0" lang="sv-SE" altLang="sv-SE" sz="1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600" b="0" i="0" u="none" strike="noStrike" cap="none" normalizeH="0" baseline="0" dirty="0">
                <a:ln>
                  <a:noFill/>
                </a:ln>
                <a:solidFill>
                  <a:srgbClr val="28344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Lätt (jämförelsevis) att boka starttid med kort framförhållning. Bra variation på hålen.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v-SE" altLang="sv-SE" sz="1600" dirty="0">
              <a:solidFill>
                <a:srgbClr val="28344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600" b="0" i="0" u="none" strike="noStrike" cap="none" normalizeH="0" baseline="0" dirty="0">
                <a:ln>
                  <a:noFill/>
                </a:ln>
                <a:solidFill>
                  <a:srgbClr val="28344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Trevlig personal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altLang="sv-SE" sz="1600" b="0" i="0" u="none" strike="noStrike" cap="none" normalizeH="0" baseline="0" dirty="0">
              <a:ln>
                <a:noFill/>
              </a:ln>
              <a:solidFill>
                <a:srgbClr val="283444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v-SE" altLang="sv-SE" sz="1600" dirty="0">
                <a:solidFill>
                  <a:srgbClr val="283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Lättillgängligt och avslappnat</a:t>
            </a:r>
            <a:endParaRPr kumimoji="0" lang="sv-SE" altLang="sv-SE" sz="1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b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C054E69A-EEC8-63D8-ABF2-EABB634E9C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651" y="229293"/>
            <a:ext cx="5594527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800" b="1" i="1" u="none" strike="noStrike" cap="none" normalizeH="0" baseline="0" dirty="0">
                <a:ln>
                  <a:noFill/>
                </a:ln>
                <a:solidFill>
                  <a:srgbClr val="28344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Vad är det bästa med att vara medlem i klubben?</a:t>
            </a:r>
            <a:endParaRPr kumimoji="0" lang="sv-SE" altLang="sv-SE" sz="1000" b="1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sv-SE" altLang="sv-SE" sz="18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br>
              <a:rPr kumimoji="0" lang="sv-SE" altLang="sv-SE" sz="18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sv-SE" altLang="sv-SE" sz="1800" b="1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A544E7BB-78BA-28F3-4D48-53CDB794BD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69823" y="217614"/>
            <a:ext cx="6109429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800" b="1" i="1" u="none" strike="noStrike" cap="none" normalizeH="0" baseline="0" dirty="0">
                <a:ln>
                  <a:noFill/>
                </a:ln>
                <a:solidFill>
                  <a:srgbClr val="28344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Vad kan vi göra för att det skall upplevas ännu bättre?</a:t>
            </a:r>
            <a:endParaRPr kumimoji="0" lang="sv-SE" altLang="sv-SE" sz="1000" b="1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sv-SE" altLang="sv-SE" sz="18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br>
              <a:rPr kumimoji="0" lang="sv-SE" altLang="sv-SE" sz="18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sv-SE" altLang="sv-SE" sz="1800" b="1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7C1E2D21-1402-A77B-D30D-CE20372E6D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43980" y="2543214"/>
            <a:ext cx="5400391" cy="27084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600" b="0" i="0" u="none" strike="noStrike" cap="none" normalizeH="0" baseline="0" dirty="0">
                <a:ln>
                  <a:noFill/>
                </a:ln>
                <a:solidFill>
                  <a:srgbClr val="28344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Presentera kommittéerna bättre på hemsidan</a:t>
            </a:r>
            <a:endParaRPr lang="sv-SE" altLang="sv-SE" sz="100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600" b="0" i="0" u="none" strike="noStrike" cap="none" normalizeH="0" baseline="0" dirty="0">
                <a:ln>
                  <a:noFill/>
                </a:ln>
                <a:solidFill>
                  <a:srgbClr val="28344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Klippa ner ruffarna så man kan hitta sina bollar lättare, öka utbudet i caféet, gärna kalla drycker!</a:t>
            </a:r>
            <a:b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600" b="0" i="0" u="none" strike="noStrike" cap="none" normalizeH="0" baseline="0" dirty="0">
                <a:ln>
                  <a:noFill/>
                </a:ln>
                <a:solidFill>
                  <a:srgbClr val="28344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Ha riktigt bra koll på att toaletterna/bajamajorna är rena o fräscha”</a:t>
            </a:r>
            <a:endParaRPr kumimoji="0" lang="sv-SE" altLang="sv-SE" sz="1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b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969D0DCD-7C25-6EFE-84E9-2B68B109377A}"/>
              </a:ext>
            </a:extLst>
          </p:cNvPr>
          <p:cNvSpPr txBox="1"/>
          <p:nvPr/>
        </p:nvSpPr>
        <p:spPr>
          <a:xfrm>
            <a:off x="0" y="6131859"/>
            <a:ext cx="12192000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sv-SE" dirty="0"/>
              <a:t>				                   </a:t>
            </a:r>
            <a:r>
              <a:rPr lang="sv-SE" dirty="0">
                <a:solidFill>
                  <a:schemeClr val="bg1"/>
                </a:solidFill>
              </a:rPr>
              <a:t>Medlemsundersökning 2025</a:t>
            </a:r>
          </a:p>
        </p:txBody>
      </p:sp>
      <p:pic>
        <p:nvPicPr>
          <p:cNvPr id="8" name="Bildobjekt 1">
            <a:extLst>
              <a:ext uri="{FF2B5EF4-FFF2-40B4-BE49-F238E27FC236}">
                <a16:creationId xmlns:a16="http://schemas.microsoft.com/office/drawing/2014/main" id="{E18C8C90-8169-F245-B854-25E2D81A9C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5014" y="5062621"/>
            <a:ext cx="1081390" cy="988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1">
            <a:extLst>
              <a:ext uri="{FF2B5EF4-FFF2-40B4-BE49-F238E27FC236}">
                <a16:creationId xmlns:a16="http://schemas.microsoft.com/office/drawing/2014/main" id="{488CEAF3-8748-7D49-D91C-C06F216831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43980" y="1564495"/>
            <a:ext cx="4647624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Soffor vid röd tee! Och soffor i gruset när man kommer in efter 18 hål! Att vila emellanåt förstärker upplevelsen och skapar hållbart spel!</a:t>
            </a:r>
            <a:endParaRPr kumimoji="0" lang="sv-SE" altLang="sv-SE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id="{1B35F434-8CEC-9149-5BDB-BFF75E19D4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79602" y="836946"/>
            <a:ext cx="550906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Fixa koppar vid tee för trasiga pegs , slängs och sprids överallt..</a:t>
            </a:r>
            <a:endParaRPr kumimoji="0" lang="sv-SE" altLang="sv-SE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3">
            <a:extLst>
              <a:ext uri="{FF2B5EF4-FFF2-40B4-BE49-F238E27FC236}">
                <a16:creationId xmlns:a16="http://schemas.microsoft.com/office/drawing/2014/main" id="{3A22693D-1C48-1AC5-8A49-227F88FD0C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9831" y="4154682"/>
            <a:ext cx="3823851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Det är så fin stämning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altLang="sv-SE" sz="16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Man känner sig välkommen.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sv-SE" altLang="sv-SE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sv-SE" altLang="sv-SE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Det är sån fin service med Golfbilar.</a:t>
            </a:r>
            <a:endParaRPr kumimoji="0" lang="sv-SE" altLang="sv-SE" sz="28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4">
            <a:extLst>
              <a:ext uri="{FF2B5EF4-FFF2-40B4-BE49-F238E27FC236}">
                <a16:creationId xmlns:a16="http://schemas.microsoft.com/office/drawing/2014/main" id="{09DA36A6-1B81-A87C-C651-78788CD9FF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15223" y="4584032"/>
            <a:ext cx="4576381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Greenerna är för tröga och "tjockruffen" för hög. </a:t>
            </a:r>
            <a:endParaRPr kumimoji="0" lang="sv-SE" altLang="sv-SE" sz="28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5">
            <a:extLst>
              <a:ext uri="{FF2B5EF4-FFF2-40B4-BE49-F238E27FC236}">
                <a16:creationId xmlns:a16="http://schemas.microsoft.com/office/drawing/2014/main" id="{4A10CD00-2A1A-3D1B-BAEE-23840CF5A2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43980" y="5016455"/>
            <a:ext cx="5400391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Bättre skyltar vid och mellan hålen. För gäster är de svårt att hitta till sta hål över stora delar av banan. Tydligare skyltar och pilar</a:t>
            </a:r>
            <a:endParaRPr kumimoji="0" lang="sv-SE" altLang="sv-SE" sz="28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ruta 16">
            <a:extLst>
              <a:ext uri="{FF2B5EF4-FFF2-40B4-BE49-F238E27FC236}">
                <a16:creationId xmlns:a16="http://schemas.microsoft.com/office/drawing/2014/main" id="{24F9D76A-2601-2D32-8618-21BEC675AA23}"/>
              </a:ext>
            </a:extLst>
          </p:cNvPr>
          <p:cNvSpPr txBox="1"/>
          <p:nvPr/>
        </p:nvSpPr>
        <p:spPr>
          <a:xfrm>
            <a:off x="489831" y="5558395"/>
            <a:ext cx="613874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Fantastisk gemenskap.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558646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55FB8A-8887-2301-707B-974FD11FBA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FB4C755B-BD8D-3253-8261-0854AD8A6F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9895" y="573279"/>
            <a:ext cx="20411938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v-SE"/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8527A744-08BD-3E8C-58BD-F0E264BF4178}"/>
              </a:ext>
            </a:extLst>
          </p:cNvPr>
          <p:cNvSpPr txBox="1"/>
          <p:nvPr/>
        </p:nvSpPr>
        <p:spPr>
          <a:xfrm>
            <a:off x="0" y="6131859"/>
            <a:ext cx="12192000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sv-SE" dirty="0"/>
              <a:t>				                   </a:t>
            </a:r>
            <a:r>
              <a:rPr lang="sv-SE" dirty="0">
                <a:solidFill>
                  <a:schemeClr val="bg1"/>
                </a:solidFill>
              </a:rPr>
              <a:t>Medlemsundersökning 2025</a:t>
            </a:r>
          </a:p>
        </p:txBody>
      </p:sp>
      <p:pic>
        <p:nvPicPr>
          <p:cNvPr id="7" name="Bildobjekt 1">
            <a:extLst>
              <a:ext uri="{FF2B5EF4-FFF2-40B4-BE49-F238E27FC236}">
                <a16:creationId xmlns:a16="http://schemas.microsoft.com/office/drawing/2014/main" id="{9F2FE796-BF17-4CCF-D542-34A491275C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9438" y="311091"/>
            <a:ext cx="1406576" cy="1286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1">
            <a:extLst>
              <a:ext uri="{FF2B5EF4-FFF2-40B4-BE49-F238E27FC236}">
                <a16:creationId xmlns:a16="http://schemas.microsoft.com/office/drawing/2014/main" id="{28B16B46-B896-C4FD-EE71-BEA1DAE908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8986" y="361026"/>
            <a:ext cx="13490520" cy="41857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4000" b="0" i="0" u="none" strike="noStrike" cap="none" normalizeH="0" baseline="0" dirty="0">
                <a:ln>
                  <a:noFill/>
                </a:ln>
                <a:solidFill>
                  <a:srgbClr val="28344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Bakgrundsfrågor</a:t>
            </a:r>
            <a:endParaRPr kumimoji="0" lang="sv-SE" altLang="sv-SE" sz="1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rgbClr val="28344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Vilket kön har du?</a:t>
            </a:r>
            <a:endParaRPr kumimoji="0" lang="sv-SE" altLang="sv-SE" sz="1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 </a:t>
            </a:r>
            <a:r>
              <a:rPr kumimoji="0" lang="sv-SE" altLang="sv-SE" sz="19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           </a:t>
            </a: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122" name="Picture 2">
            <a:extLst>
              <a:ext uri="{FF2B5EF4-FFF2-40B4-BE49-F238E27FC236}">
                <a16:creationId xmlns:a16="http://schemas.microsoft.com/office/drawing/2014/main" id="{603C2473-675F-A933-A7B6-896E1892C5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986" y="1597447"/>
            <a:ext cx="10060452" cy="37725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37567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A5352FA-D10D-F09C-CDF6-C0792C6457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8036" y="356809"/>
            <a:ext cx="14161194" cy="4462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4000" b="0" i="0" u="none" strike="noStrike" cap="none" normalizeH="0" baseline="0" dirty="0">
                <a:ln>
                  <a:noFill/>
                </a:ln>
                <a:solidFill>
                  <a:srgbClr val="28344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Bakgrundsfrågor</a:t>
            </a:r>
            <a:endParaRPr kumimoji="0" lang="sv-SE" altLang="sv-SE" sz="1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rgbClr val="28344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Ange din ålder i hela år</a:t>
            </a:r>
            <a:endParaRPr kumimoji="0" lang="sv-SE" altLang="sv-SE" sz="1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 </a:t>
            </a:r>
            <a:r>
              <a:rPr kumimoji="0" lang="sv-SE" altLang="sv-SE" sz="19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           </a:t>
            </a: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6146" name="Picture 2">
            <a:extLst>
              <a:ext uri="{FF2B5EF4-FFF2-40B4-BE49-F238E27FC236}">
                <a16:creationId xmlns:a16="http://schemas.microsoft.com/office/drawing/2014/main" id="{A4068D35-734A-4E69-F7DB-70638E4FD1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036" y="1902427"/>
            <a:ext cx="9843347" cy="39045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Bildobjekt 1">
            <a:extLst>
              <a:ext uri="{FF2B5EF4-FFF2-40B4-BE49-F238E27FC236}">
                <a16:creationId xmlns:a16="http://schemas.microsoft.com/office/drawing/2014/main" id="{B95EB50F-7DDB-561B-0C83-E9EA24433D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9438" y="311091"/>
            <a:ext cx="1406576" cy="1286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ruta 3">
            <a:extLst>
              <a:ext uri="{FF2B5EF4-FFF2-40B4-BE49-F238E27FC236}">
                <a16:creationId xmlns:a16="http://schemas.microsoft.com/office/drawing/2014/main" id="{5798E28F-5AB3-4C2B-601D-19060C11AA1D}"/>
              </a:ext>
            </a:extLst>
          </p:cNvPr>
          <p:cNvSpPr txBox="1"/>
          <p:nvPr/>
        </p:nvSpPr>
        <p:spPr>
          <a:xfrm>
            <a:off x="0" y="6131859"/>
            <a:ext cx="12192000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sv-SE" dirty="0"/>
              <a:t>				                   </a:t>
            </a:r>
            <a:r>
              <a:rPr lang="sv-SE" dirty="0">
                <a:solidFill>
                  <a:schemeClr val="bg1"/>
                </a:solidFill>
              </a:rPr>
              <a:t>Medlemsundersökning 2025</a:t>
            </a:r>
          </a:p>
        </p:txBody>
      </p:sp>
    </p:spTree>
    <p:extLst>
      <p:ext uri="{BB962C8B-B14F-4D97-AF65-F5344CB8AC3E}">
        <p14:creationId xmlns:p14="http://schemas.microsoft.com/office/powerpoint/2010/main" val="8329612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C36A5DE-4BB6-8250-CB88-932CA9EE41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3344" y="297074"/>
            <a:ext cx="15668568" cy="4462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4000" b="0" i="0" u="none" strike="noStrike" cap="none" normalizeH="0" baseline="0" dirty="0">
                <a:ln>
                  <a:noFill/>
                </a:ln>
                <a:solidFill>
                  <a:srgbClr val="28344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Bakgrundsfrågor</a:t>
            </a:r>
            <a:endParaRPr kumimoji="0" lang="sv-SE" altLang="sv-SE" sz="1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rgbClr val="28344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Vad är ditt handicap?</a:t>
            </a:r>
            <a:endParaRPr kumimoji="0" lang="sv-SE" altLang="sv-SE" sz="1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 </a:t>
            </a:r>
            <a:r>
              <a:rPr kumimoji="0" lang="sv-SE" altLang="sv-SE" sz="19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           </a:t>
            </a: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7170" name="Picture 2">
            <a:extLst>
              <a:ext uri="{FF2B5EF4-FFF2-40B4-BE49-F238E27FC236}">
                <a16:creationId xmlns:a16="http://schemas.microsoft.com/office/drawing/2014/main" id="{3FE5DFD7-4334-93C9-FF2E-E22E10A409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344" y="1955944"/>
            <a:ext cx="10737274" cy="3835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ruta 2">
            <a:extLst>
              <a:ext uri="{FF2B5EF4-FFF2-40B4-BE49-F238E27FC236}">
                <a16:creationId xmlns:a16="http://schemas.microsoft.com/office/drawing/2014/main" id="{0B91A28B-690B-F3FB-E203-6FC332546674}"/>
              </a:ext>
            </a:extLst>
          </p:cNvPr>
          <p:cNvSpPr txBox="1"/>
          <p:nvPr/>
        </p:nvSpPr>
        <p:spPr>
          <a:xfrm>
            <a:off x="0" y="6131859"/>
            <a:ext cx="12192000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sv-SE" dirty="0"/>
              <a:t>				                   </a:t>
            </a:r>
            <a:r>
              <a:rPr lang="sv-SE" dirty="0">
                <a:solidFill>
                  <a:schemeClr val="bg1"/>
                </a:solidFill>
              </a:rPr>
              <a:t>Medlemsundersökning 2025</a:t>
            </a:r>
          </a:p>
        </p:txBody>
      </p:sp>
      <p:pic>
        <p:nvPicPr>
          <p:cNvPr id="4" name="Bildobjekt 1">
            <a:extLst>
              <a:ext uri="{FF2B5EF4-FFF2-40B4-BE49-F238E27FC236}">
                <a16:creationId xmlns:a16="http://schemas.microsoft.com/office/drawing/2014/main" id="{D3BE02A4-6DDC-5901-DFBB-E60883BF6E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9438" y="311091"/>
            <a:ext cx="1406576" cy="1286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50095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11C30D9-96ED-0C30-F771-F1559A64AE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1055" y="374073"/>
            <a:ext cx="7259782" cy="76636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4000" b="0" i="0" u="none" strike="noStrike" cap="none" normalizeH="0" baseline="0" dirty="0">
                <a:ln>
                  <a:noFill/>
                </a:ln>
                <a:solidFill>
                  <a:srgbClr val="28344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Träningsområden</a:t>
            </a:r>
            <a:endParaRPr kumimoji="0" lang="sv-SE" altLang="sv-SE" sz="1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rgbClr val="28344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Hur ofta använder du klubbens träningsområden (</a:t>
            </a:r>
            <a:r>
              <a:rPr kumimoji="0" lang="sv-SE" altLang="sv-SE" sz="1800" b="0" i="0" u="none" strike="noStrike" cap="none" normalizeH="0" baseline="0" dirty="0" err="1">
                <a:ln>
                  <a:noFill/>
                </a:ln>
                <a:solidFill>
                  <a:srgbClr val="28344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driving</a:t>
            </a:r>
            <a: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rgbClr val="28344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sv-SE" altLang="sv-SE" sz="1800" b="0" i="0" u="none" strike="noStrike" cap="none" normalizeH="0" baseline="0" dirty="0" err="1">
                <a:ln>
                  <a:noFill/>
                </a:ln>
                <a:solidFill>
                  <a:srgbClr val="28344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range</a:t>
            </a:r>
            <a: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rgbClr val="28344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inspelsgreen, putting green)?</a:t>
            </a:r>
            <a:endParaRPr kumimoji="0" lang="sv-SE" altLang="sv-SE" sz="1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 </a:t>
            </a:r>
            <a:r>
              <a:rPr kumimoji="0" lang="sv-SE" altLang="sv-SE" sz="19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           </a:t>
            </a: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3314" name="Picture 2">
            <a:extLst>
              <a:ext uri="{FF2B5EF4-FFF2-40B4-BE49-F238E27FC236}">
                <a16:creationId xmlns:a16="http://schemas.microsoft.com/office/drawing/2014/main" id="{EF5FFE0F-A597-A0E5-072A-28239729D2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055" y="2295190"/>
            <a:ext cx="11083488" cy="37218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ruta 2">
            <a:extLst>
              <a:ext uri="{FF2B5EF4-FFF2-40B4-BE49-F238E27FC236}">
                <a16:creationId xmlns:a16="http://schemas.microsoft.com/office/drawing/2014/main" id="{51AA5937-8F1A-617C-BDF5-20C652AB3B24}"/>
              </a:ext>
            </a:extLst>
          </p:cNvPr>
          <p:cNvSpPr txBox="1"/>
          <p:nvPr/>
        </p:nvSpPr>
        <p:spPr>
          <a:xfrm>
            <a:off x="-1" y="6289964"/>
            <a:ext cx="12192000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sv-SE" dirty="0"/>
              <a:t>				                   </a:t>
            </a:r>
            <a:r>
              <a:rPr lang="sv-SE" dirty="0">
                <a:solidFill>
                  <a:schemeClr val="bg1"/>
                </a:solidFill>
              </a:rPr>
              <a:t>Medlemsundersökning 2025</a:t>
            </a:r>
          </a:p>
        </p:txBody>
      </p:sp>
    </p:spTree>
    <p:extLst>
      <p:ext uri="{BB962C8B-B14F-4D97-AF65-F5344CB8AC3E}">
        <p14:creationId xmlns:p14="http://schemas.microsoft.com/office/powerpoint/2010/main" val="34390709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3F6BEFE-6ABB-3333-B832-4E3BBD6320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5637" y="642961"/>
            <a:ext cx="12520814" cy="4462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4000" b="0" i="0" u="none" strike="noStrike" cap="none" normalizeH="0" baseline="0" dirty="0">
                <a:ln>
                  <a:noFill/>
                </a:ln>
                <a:solidFill>
                  <a:srgbClr val="28344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Träning</a:t>
            </a:r>
            <a:endParaRPr kumimoji="0" lang="sv-SE" altLang="sv-SE" sz="1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rgbClr val="28344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Har du tränat med klubbens tränare/pro det senaste året?</a:t>
            </a:r>
            <a:endParaRPr kumimoji="0" lang="sv-SE" altLang="sv-SE" sz="1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 </a:t>
            </a:r>
            <a:r>
              <a:rPr kumimoji="0" lang="sv-SE" altLang="sv-SE" sz="19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           </a:t>
            </a: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6386" name="Picture 2">
            <a:extLst>
              <a:ext uri="{FF2B5EF4-FFF2-40B4-BE49-F238E27FC236}">
                <a16:creationId xmlns:a16="http://schemas.microsoft.com/office/drawing/2014/main" id="{123C66F0-45A8-DC1A-DBC9-FA5FE4C526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637" y="1845107"/>
            <a:ext cx="9913202" cy="3932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ruta 2">
            <a:extLst>
              <a:ext uri="{FF2B5EF4-FFF2-40B4-BE49-F238E27FC236}">
                <a16:creationId xmlns:a16="http://schemas.microsoft.com/office/drawing/2014/main" id="{19C0917D-665A-1CA6-804D-F79EC359653F}"/>
              </a:ext>
            </a:extLst>
          </p:cNvPr>
          <p:cNvSpPr txBox="1"/>
          <p:nvPr/>
        </p:nvSpPr>
        <p:spPr>
          <a:xfrm>
            <a:off x="-1" y="6289964"/>
            <a:ext cx="12192000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sv-SE" dirty="0"/>
              <a:t>				                   </a:t>
            </a:r>
            <a:r>
              <a:rPr lang="sv-SE" dirty="0">
                <a:solidFill>
                  <a:schemeClr val="bg1"/>
                </a:solidFill>
              </a:rPr>
              <a:t>Medlemsundersökning 2025</a:t>
            </a:r>
          </a:p>
        </p:txBody>
      </p:sp>
    </p:spTree>
    <p:extLst>
      <p:ext uri="{BB962C8B-B14F-4D97-AF65-F5344CB8AC3E}">
        <p14:creationId xmlns:p14="http://schemas.microsoft.com/office/powerpoint/2010/main" val="9004783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:a16="http://schemas.microsoft.com/office/drawing/2014/main" id="{247304DC-2F39-D412-9C2F-62B6BD9D8E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0359" y="306621"/>
            <a:ext cx="8430513" cy="4462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4000" b="0" i="0" u="none" strike="noStrike" cap="none" normalizeH="0" baseline="0" dirty="0">
                <a:ln>
                  <a:noFill/>
                </a:ln>
                <a:solidFill>
                  <a:srgbClr val="28344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Träning</a:t>
            </a:r>
            <a:endParaRPr kumimoji="0" lang="sv-SE" altLang="sv-SE" sz="1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rgbClr val="28344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Vad är huvudorsaken till att du inte har nyttjat tränare i klubben?</a:t>
            </a:r>
            <a:endParaRPr kumimoji="0" lang="sv-SE" altLang="sv-SE" sz="1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 </a:t>
            </a:r>
            <a:r>
              <a:rPr kumimoji="0" lang="sv-SE" altLang="sv-SE" sz="19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           </a:t>
            </a: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7410" name="Picture 2">
            <a:extLst>
              <a:ext uri="{FF2B5EF4-FFF2-40B4-BE49-F238E27FC236}">
                <a16:creationId xmlns:a16="http://schemas.microsoft.com/office/drawing/2014/main" id="{302D1BCE-ED40-9FAB-248F-361EDB5906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359" y="1973891"/>
            <a:ext cx="10676513" cy="4235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ruta 4">
            <a:extLst>
              <a:ext uri="{FF2B5EF4-FFF2-40B4-BE49-F238E27FC236}">
                <a16:creationId xmlns:a16="http://schemas.microsoft.com/office/drawing/2014/main" id="{D8E0AC8F-77E9-5757-75AA-A06A7A95FD3F}"/>
              </a:ext>
            </a:extLst>
          </p:cNvPr>
          <p:cNvSpPr txBox="1"/>
          <p:nvPr/>
        </p:nvSpPr>
        <p:spPr>
          <a:xfrm>
            <a:off x="-1" y="6289964"/>
            <a:ext cx="12192000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sv-SE" dirty="0"/>
              <a:t>				                   </a:t>
            </a:r>
            <a:r>
              <a:rPr lang="sv-SE" dirty="0">
                <a:solidFill>
                  <a:schemeClr val="bg1"/>
                </a:solidFill>
              </a:rPr>
              <a:t>Medlemsundersökning 2025</a:t>
            </a:r>
          </a:p>
        </p:txBody>
      </p:sp>
    </p:spTree>
    <p:extLst>
      <p:ext uri="{BB962C8B-B14F-4D97-AF65-F5344CB8AC3E}">
        <p14:creationId xmlns:p14="http://schemas.microsoft.com/office/powerpoint/2010/main" val="427637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5D82E0-175F-CC3E-D58C-62A468355A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7781FC9C-076D-79B1-EA80-13941ADE5D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9895" y="573279"/>
            <a:ext cx="20411938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v-SE"/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44790036-4D03-CC29-5114-62E1CDB9C884}"/>
              </a:ext>
            </a:extLst>
          </p:cNvPr>
          <p:cNvSpPr txBox="1"/>
          <p:nvPr/>
        </p:nvSpPr>
        <p:spPr>
          <a:xfrm>
            <a:off x="0" y="6131859"/>
            <a:ext cx="12192000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sv-SE" dirty="0"/>
              <a:t>				                   </a:t>
            </a:r>
            <a:r>
              <a:rPr lang="sv-SE" dirty="0">
                <a:solidFill>
                  <a:schemeClr val="bg1"/>
                </a:solidFill>
              </a:rPr>
              <a:t>Medlemsundersökning 2025</a:t>
            </a:r>
          </a:p>
        </p:txBody>
      </p:sp>
      <p:pic>
        <p:nvPicPr>
          <p:cNvPr id="7" name="Bildobjekt 1">
            <a:extLst>
              <a:ext uri="{FF2B5EF4-FFF2-40B4-BE49-F238E27FC236}">
                <a16:creationId xmlns:a16="http://schemas.microsoft.com/office/drawing/2014/main" id="{A2294E63-CB0B-25D8-28D5-782FD0BDA0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50502" y="356809"/>
            <a:ext cx="2115512" cy="19346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2CEB7A3-E6E4-631E-057E-AF0A4E079B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5986" y="1913267"/>
            <a:ext cx="6881782" cy="34317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3600" i="0" u="none" strike="noStrike" cap="none" normalizeH="0" baseline="0" dirty="0">
                <a:ln>
                  <a:noFill/>
                </a:ln>
                <a:solidFill>
                  <a:srgbClr val="28344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544  Inbjudningar</a:t>
            </a:r>
            <a:endParaRPr kumimoji="0" lang="sv-SE" altLang="sv-SE" sz="50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sv-SE" altLang="sv-SE" sz="105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endParaRPr kumimoji="0" lang="sv-SE" altLang="sv-SE" sz="105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3600" i="0" u="none" strike="noStrike" cap="none" normalizeH="0" baseline="0" dirty="0">
                <a:ln>
                  <a:noFill/>
                </a:ln>
                <a:solidFill>
                  <a:srgbClr val="28344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261  Svar</a:t>
            </a:r>
            <a:endParaRPr kumimoji="0" lang="sv-SE" altLang="sv-SE" sz="50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altLang="sv-SE" sz="50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sv-SE" altLang="sv-SE" sz="105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endParaRPr kumimoji="0" lang="sv-SE" altLang="sv-SE" sz="105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3600" i="0" u="none" strike="noStrike" cap="none" normalizeH="0" baseline="0" dirty="0">
                <a:ln>
                  <a:noFill/>
                </a:ln>
                <a:solidFill>
                  <a:srgbClr val="28344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48 %  Andel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3600" i="0" u="none" strike="noStrike" cap="none" normalizeH="0" baseline="0" dirty="0">
                <a:ln>
                  <a:noFill/>
                </a:ln>
                <a:solidFill>
                  <a:srgbClr val="28344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svarande som gett feedback</a:t>
            </a:r>
            <a:endParaRPr kumimoji="0" lang="sv-SE" altLang="sv-SE" sz="50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altLang="sv-SE" sz="50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sv-SE" altLang="sv-SE" sz="105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endParaRPr kumimoji="0" lang="sv-SE" altLang="sv-SE" sz="105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5631BDD-B339-ED4C-27DF-258C965A49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5986" y="550518"/>
            <a:ext cx="4458248" cy="1231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32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Enkätengagemang</a:t>
            </a:r>
            <a:endParaRPr kumimoji="0" lang="sv-SE" altLang="sv-SE" sz="8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sv-SE" altLang="sv-SE" sz="14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</a:br>
            <a:br>
              <a:rPr kumimoji="0" lang="sv-SE" altLang="sv-SE" sz="14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</a:br>
            <a:endParaRPr kumimoji="0" lang="sv-SE" altLang="sv-SE" sz="14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92322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5F3DAC2-7559-94C5-8F54-5E16A22B59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4419" y="218209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4000" b="0" i="0" u="none" strike="noStrike" cap="none" normalizeH="0" baseline="0" dirty="0">
                <a:ln>
                  <a:noFill/>
                </a:ln>
                <a:solidFill>
                  <a:srgbClr val="28344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Ledning</a:t>
            </a:r>
            <a:endParaRPr kumimoji="0" lang="sv-SE" altLang="sv-SE" sz="1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 </a:t>
            </a:r>
            <a:r>
              <a:rPr kumimoji="0" lang="sv-SE" altLang="sv-SE" sz="19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           </a:t>
            </a: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9458" name="Picture 2">
            <a:extLst>
              <a:ext uri="{FF2B5EF4-FFF2-40B4-BE49-F238E27FC236}">
                <a16:creationId xmlns:a16="http://schemas.microsoft.com/office/drawing/2014/main" id="{0AC48135-0C74-9021-E30D-5CB2792D41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419" y="2410690"/>
            <a:ext cx="7620000" cy="302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3">
            <a:extLst>
              <a:ext uri="{FF2B5EF4-FFF2-40B4-BE49-F238E27FC236}">
                <a16:creationId xmlns:a16="http://schemas.microsoft.com/office/drawing/2014/main" id="{5131E3F3-174C-472E-9941-7FEC38135E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4419" y="195349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rgbClr val="28344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Hur ofta besöker du Klubbens hemsida?</a:t>
            </a:r>
            <a:endParaRPr kumimoji="0" lang="sv-SE" altLang="sv-SE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b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DD13D035-6DC0-8DEE-48D3-573E651792C1}"/>
              </a:ext>
            </a:extLst>
          </p:cNvPr>
          <p:cNvSpPr txBox="1"/>
          <p:nvPr/>
        </p:nvSpPr>
        <p:spPr>
          <a:xfrm>
            <a:off x="-1" y="6289964"/>
            <a:ext cx="12192000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sv-SE" dirty="0"/>
              <a:t>				                   </a:t>
            </a:r>
            <a:r>
              <a:rPr lang="sv-SE" dirty="0">
                <a:solidFill>
                  <a:schemeClr val="bg1"/>
                </a:solidFill>
              </a:rPr>
              <a:t>Medlemsundersökning 2025</a:t>
            </a:r>
          </a:p>
        </p:txBody>
      </p:sp>
    </p:spTree>
    <p:extLst>
      <p:ext uri="{BB962C8B-B14F-4D97-AF65-F5344CB8AC3E}">
        <p14:creationId xmlns:p14="http://schemas.microsoft.com/office/powerpoint/2010/main" val="24326618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93C1E7E-DBF6-70C7-CBDD-B234E6D835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7273" y="2820041"/>
            <a:ext cx="9793495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rgbClr val="28344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Har du fasta spelpartners på klubben, som du spelar regelbundet med? 80% Ja (liten ökning)</a:t>
            </a:r>
            <a:endParaRPr kumimoji="0" lang="sv-SE" altLang="sv-SE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 		                    98% Nej</a:t>
            </a:r>
            <a:b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F52C999-E223-6AF1-EAC3-5E7FE83165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7273" y="2189334"/>
            <a:ext cx="7558479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rgbClr val="28344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Har du familjemedlemmar som spelar på klubben? 58% Ja (liten ökning)</a:t>
            </a:r>
            <a:endParaRPr kumimoji="0" lang="sv-SE" altLang="sv-SE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b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9AB4EFF-6963-3DE3-DBCE-B0BB5EDF15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7273" y="375306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rgbClr val="28344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Är du med i någon kommitté?</a:t>
            </a:r>
            <a:endParaRPr kumimoji="0" lang="sv-SE" altLang="sv-SE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b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CC8A6D09-8E2D-9F37-D821-6063ED7195BF}"/>
              </a:ext>
            </a:extLst>
          </p:cNvPr>
          <p:cNvSpPr txBox="1"/>
          <p:nvPr/>
        </p:nvSpPr>
        <p:spPr>
          <a:xfrm>
            <a:off x="-1" y="6289964"/>
            <a:ext cx="12192000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sv-SE" dirty="0"/>
              <a:t>				                   </a:t>
            </a:r>
            <a:r>
              <a:rPr lang="sv-SE" dirty="0">
                <a:solidFill>
                  <a:schemeClr val="bg1"/>
                </a:solidFill>
              </a:rPr>
              <a:t>Medlemsundersökning 2025</a:t>
            </a:r>
          </a:p>
        </p:txBody>
      </p:sp>
      <p:pic>
        <p:nvPicPr>
          <p:cNvPr id="7" name="Bildobjekt 1">
            <a:extLst>
              <a:ext uri="{FF2B5EF4-FFF2-40B4-BE49-F238E27FC236}">
                <a16:creationId xmlns:a16="http://schemas.microsoft.com/office/drawing/2014/main" id="{D493A434-259D-2E09-4941-61DA5AA825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50502" y="356809"/>
            <a:ext cx="2115512" cy="19346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08363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BF532EB-A725-AD3B-5DA5-44D5ED0B23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947" y="2513181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4000" b="0" i="0" u="none" strike="noStrike" cap="none" normalizeH="0" baseline="0" dirty="0">
                <a:ln>
                  <a:noFill/>
                </a:ln>
                <a:solidFill>
                  <a:srgbClr val="28344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Övriga frågor</a:t>
            </a:r>
            <a:endParaRPr kumimoji="0" lang="sv-SE" altLang="sv-SE" sz="1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rgbClr val="28344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Sett över hela säsongen, hur ofta spelar du golf på klubben?</a:t>
            </a:r>
            <a:endParaRPr kumimoji="0" lang="sv-SE" altLang="sv-SE" sz="1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 </a:t>
            </a:r>
            <a:r>
              <a:rPr kumimoji="0" lang="sv-SE" altLang="sv-SE" sz="19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           </a:t>
            </a: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4578" name="Picture 2">
            <a:extLst>
              <a:ext uri="{FF2B5EF4-FFF2-40B4-BE49-F238E27FC236}">
                <a16:creationId xmlns:a16="http://schemas.microsoft.com/office/drawing/2014/main" id="{5CB9B897-2400-2C43-4829-67FC37CF1D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947" y="2376319"/>
            <a:ext cx="9586908" cy="38028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ruta 2">
            <a:extLst>
              <a:ext uri="{FF2B5EF4-FFF2-40B4-BE49-F238E27FC236}">
                <a16:creationId xmlns:a16="http://schemas.microsoft.com/office/drawing/2014/main" id="{7BB0A558-5EE3-2820-6F24-CF2A25E5B5B3}"/>
              </a:ext>
            </a:extLst>
          </p:cNvPr>
          <p:cNvSpPr txBox="1"/>
          <p:nvPr/>
        </p:nvSpPr>
        <p:spPr>
          <a:xfrm>
            <a:off x="-1" y="6289964"/>
            <a:ext cx="12192000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sv-SE" dirty="0"/>
              <a:t>				                   </a:t>
            </a:r>
            <a:r>
              <a:rPr lang="sv-SE" dirty="0">
                <a:solidFill>
                  <a:schemeClr val="bg1"/>
                </a:solidFill>
              </a:rPr>
              <a:t>Medlemsundersökning 2025</a:t>
            </a:r>
          </a:p>
        </p:txBody>
      </p:sp>
    </p:spTree>
    <p:extLst>
      <p:ext uri="{BB962C8B-B14F-4D97-AF65-F5344CB8AC3E}">
        <p14:creationId xmlns:p14="http://schemas.microsoft.com/office/powerpoint/2010/main" val="277371466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B9FED70-B634-E96E-992F-505977D30C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3454" y="2239962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4000" b="0" i="0" u="none" strike="noStrike" cap="none" normalizeH="0" baseline="0" dirty="0">
                <a:ln>
                  <a:noFill/>
                </a:ln>
                <a:solidFill>
                  <a:srgbClr val="28344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Övriga frågor</a:t>
            </a:r>
            <a:endParaRPr kumimoji="0" lang="sv-SE" altLang="sv-SE" sz="1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rgbClr val="28344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Hur många år har du spelat golf?</a:t>
            </a:r>
            <a:endParaRPr kumimoji="0" lang="sv-SE" altLang="sv-SE" sz="1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 </a:t>
            </a:r>
            <a:r>
              <a:rPr kumimoji="0" lang="sv-SE" altLang="sv-SE" sz="19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           </a:t>
            </a: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5602" name="Picture 2">
            <a:extLst>
              <a:ext uri="{FF2B5EF4-FFF2-40B4-BE49-F238E27FC236}">
                <a16:creationId xmlns:a16="http://schemas.microsoft.com/office/drawing/2014/main" id="{1276FEC8-D749-F59E-9F97-918372AE18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454" y="2149907"/>
            <a:ext cx="9459146" cy="37521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ruta 2">
            <a:extLst>
              <a:ext uri="{FF2B5EF4-FFF2-40B4-BE49-F238E27FC236}">
                <a16:creationId xmlns:a16="http://schemas.microsoft.com/office/drawing/2014/main" id="{71373DF9-3B6E-B30E-A9E2-BFD62792C843}"/>
              </a:ext>
            </a:extLst>
          </p:cNvPr>
          <p:cNvSpPr txBox="1"/>
          <p:nvPr/>
        </p:nvSpPr>
        <p:spPr>
          <a:xfrm>
            <a:off x="-1" y="6289964"/>
            <a:ext cx="12192000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sv-SE" dirty="0"/>
              <a:t>				                   </a:t>
            </a:r>
            <a:r>
              <a:rPr lang="sv-SE" dirty="0">
                <a:solidFill>
                  <a:schemeClr val="bg1"/>
                </a:solidFill>
              </a:rPr>
              <a:t>Medlemsundersökning 2025</a:t>
            </a:r>
          </a:p>
        </p:txBody>
      </p:sp>
    </p:spTree>
    <p:extLst>
      <p:ext uri="{BB962C8B-B14F-4D97-AF65-F5344CB8AC3E}">
        <p14:creationId xmlns:p14="http://schemas.microsoft.com/office/powerpoint/2010/main" val="270649977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9E5EF76-1E06-D07D-F288-6FA0B6130E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599" y="2535382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4000" b="0" i="0" u="none" strike="noStrike" cap="none" normalizeH="0" baseline="0" dirty="0">
                <a:ln>
                  <a:noFill/>
                </a:ln>
                <a:solidFill>
                  <a:srgbClr val="28344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Övriga frågor</a:t>
            </a:r>
            <a:endParaRPr kumimoji="0" lang="sv-SE" altLang="sv-SE" sz="1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rgbClr val="28344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Hur många år har du varit medlem i </a:t>
            </a:r>
            <a:r>
              <a:rPr kumimoji="0" lang="sv-SE" altLang="sv-SE" sz="1800" b="0" i="0" u="none" strike="noStrike" cap="none" normalizeH="0" baseline="0" dirty="0" err="1">
                <a:ln>
                  <a:noFill/>
                </a:ln>
                <a:solidFill>
                  <a:srgbClr val="28344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Hofgårds</a:t>
            </a:r>
            <a: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rgbClr val="28344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Golfklubb?</a:t>
            </a:r>
            <a:endParaRPr kumimoji="0" lang="sv-SE" altLang="sv-SE" sz="1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 </a:t>
            </a:r>
            <a:r>
              <a:rPr kumimoji="0" lang="sv-SE" altLang="sv-SE" sz="19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           </a:t>
            </a: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6626" name="Picture 2">
            <a:extLst>
              <a:ext uri="{FF2B5EF4-FFF2-40B4-BE49-F238E27FC236}">
                <a16:creationId xmlns:a16="http://schemas.microsoft.com/office/drawing/2014/main" id="{9E37A834-CAA6-3E43-0BD4-4C8B52D2C7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599" y="2535382"/>
            <a:ext cx="10142181" cy="34636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ruta 2">
            <a:extLst>
              <a:ext uri="{FF2B5EF4-FFF2-40B4-BE49-F238E27FC236}">
                <a16:creationId xmlns:a16="http://schemas.microsoft.com/office/drawing/2014/main" id="{AEF66654-F29F-1A8E-F695-4B6985727812}"/>
              </a:ext>
            </a:extLst>
          </p:cNvPr>
          <p:cNvSpPr txBox="1"/>
          <p:nvPr/>
        </p:nvSpPr>
        <p:spPr>
          <a:xfrm>
            <a:off x="-1" y="6289964"/>
            <a:ext cx="12192000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sv-SE" dirty="0"/>
              <a:t>				                   </a:t>
            </a:r>
            <a:r>
              <a:rPr lang="sv-SE" dirty="0">
                <a:solidFill>
                  <a:schemeClr val="bg1"/>
                </a:solidFill>
              </a:rPr>
              <a:t>Medlemsundersökning 2025</a:t>
            </a:r>
          </a:p>
        </p:txBody>
      </p:sp>
    </p:spTree>
    <p:extLst>
      <p:ext uri="{BB962C8B-B14F-4D97-AF65-F5344CB8AC3E}">
        <p14:creationId xmlns:p14="http://schemas.microsoft.com/office/powerpoint/2010/main" val="59269222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7CAEEC6-DA2F-F48A-4693-CE6B767A87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873" y="28956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4000" b="0" i="0" u="none" strike="noStrike" cap="none" normalizeH="0" baseline="0">
                <a:ln>
                  <a:noFill/>
                </a:ln>
                <a:solidFill>
                  <a:srgbClr val="28344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Övriga frågor</a:t>
            </a:r>
            <a:endParaRPr kumimoji="0" lang="sv-SE" altLang="sv-SE" sz="1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sv-SE" altLang="sv-SE" sz="1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endParaRPr kumimoji="0" lang="sv-SE" altLang="sv-SE" sz="18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800" b="0" i="0" u="none" strike="noStrike" cap="none" normalizeH="0" baseline="0">
                <a:ln>
                  <a:noFill/>
                </a:ln>
                <a:solidFill>
                  <a:srgbClr val="28344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Varför spelar du golf?</a:t>
            </a:r>
            <a:endParaRPr kumimoji="0" lang="sv-SE" altLang="sv-SE" sz="1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 </a:t>
            </a:r>
            <a:r>
              <a:rPr kumimoji="0" lang="sv-SE" altLang="sv-SE" sz="19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           </a:t>
            </a:r>
            <a:endParaRPr kumimoji="0" lang="sv-SE" altLang="sv-S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7650" name="Picture 2">
            <a:extLst>
              <a:ext uri="{FF2B5EF4-FFF2-40B4-BE49-F238E27FC236}">
                <a16:creationId xmlns:a16="http://schemas.microsoft.com/office/drawing/2014/main" id="{17A1B4F1-72FC-4971-E2D4-14C6FE0C64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119" y="2356758"/>
            <a:ext cx="9598890" cy="38075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ruta 2">
            <a:extLst>
              <a:ext uri="{FF2B5EF4-FFF2-40B4-BE49-F238E27FC236}">
                <a16:creationId xmlns:a16="http://schemas.microsoft.com/office/drawing/2014/main" id="{8A719D41-7310-184B-E1D3-B59DD437F9F5}"/>
              </a:ext>
            </a:extLst>
          </p:cNvPr>
          <p:cNvSpPr txBox="1"/>
          <p:nvPr/>
        </p:nvSpPr>
        <p:spPr>
          <a:xfrm>
            <a:off x="-1" y="6289964"/>
            <a:ext cx="12192000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sv-SE" dirty="0"/>
              <a:t>				                   </a:t>
            </a:r>
            <a:r>
              <a:rPr lang="sv-SE" dirty="0">
                <a:solidFill>
                  <a:schemeClr val="bg1"/>
                </a:solidFill>
              </a:rPr>
              <a:t>Medlemsundersökning 2025</a:t>
            </a:r>
          </a:p>
        </p:txBody>
      </p:sp>
    </p:spTree>
    <p:extLst>
      <p:ext uri="{BB962C8B-B14F-4D97-AF65-F5344CB8AC3E}">
        <p14:creationId xmlns:p14="http://schemas.microsoft.com/office/powerpoint/2010/main" val="176444284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1BAB037-710D-A5EB-E01B-839D2EC168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2836" y="281247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4000" b="0" i="0" u="none" strike="noStrike" cap="none" normalizeH="0" baseline="0">
                <a:ln>
                  <a:noFill/>
                </a:ln>
                <a:solidFill>
                  <a:srgbClr val="28344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Övriga frågor</a:t>
            </a:r>
            <a:endParaRPr kumimoji="0" lang="sv-SE" altLang="sv-SE" sz="1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sv-SE" altLang="sv-SE" sz="1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endParaRPr kumimoji="0" lang="sv-SE" altLang="sv-SE" sz="18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800" b="0" i="0" u="none" strike="noStrike" cap="none" normalizeH="0" baseline="0">
                <a:ln>
                  <a:noFill/>
                </a:ln>
                <a:solidFill>
                  <a:srgbClr val="28344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Inom vilka områden är du villig att hjälpa golfklubben</a:t>
            </a:r>
            <a:endParaRPr kumimoji="0" lang="sv-SE" altLang="sv-SE" sz="1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 </a:t>
            </a:r>
            <a:r>
              <a:rPr kumimoji="0" lang="sv-SE" altLang="sv-SE" sz="19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           </a:t>
            </a:r>
            <a:endParaRPr kumimoji="0" lang="sv-SE" altLang="sv-S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8674" name="Picture 2">
            <a:extLst>
              <a:ext uri="{FF2B5EF4-FFF2-40B4-BE49-F238E27FC236}">
                <a16:creationId xmlns:a16="http://schemas.microsoft.com/office/drawing/2014/main" id="{78695489-DC38-CD37-BDDB-78A38DF865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2836" y="2812473"/>
            <a:ext cx="9446491" cy="3022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ruta 2">
            <a:extLst>
              <a:ext uri="{FF2B5EF4-FFF2-40B4-BE49-F238E27FC236}">
                <a16:creationId xmlns:a16="http://schemas.microsoft.com/office/drawing/2014/main" id="{794E5BAD-183A-4BA7-93D3-BEC8133B0BA5}"/>
              </a:ext>
            </a:extLst>
          </p:cNvPr>
          <p:cNvSpPr txBox="1"/>
          <p:nvPr/>
        </p:nvSpPr>
        <p:spPr>
          <a:xfrm>
            <a:off x="-1" y="6289964"/>
            <a:ext cx="12192000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sv-SE" dirty="0"/>
              <a:t>				                   </a:t>
            </a:r>
            <a:r>
              <a:rPr lang="sv-SE" dirty="0">
                <a:solidFill>
                  <a:schemeClr val="bg1"/>
                </a:solidFill>
              </a:rPr>
              <a:t>Medlemsundersökning 2025</a:t>
            </a:r>
          </a:p>
        </p:txBody>
      </p:sp>
    </p:spTree>
    <p:extLst>
      <p:ext uri="{BB962C8B-B14F-4D97-AF65-F5344CB8AC3E}">
        <p14:creationId xmlns:p14="http://schemas.microsoft.com/office/powerpoint/2010/main" val="249683176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B9EBB84-1C79-2985-21AD-81BD0BFFB6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3346" y="222163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rgbClr val="28344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Vad skapar mest upplevt värde i ditt medlemskap på </a:t>
            </a:r>
            <a:r>
              <a:rPr kumimoji="0" lang="sv-SE" altLang="sv-SE" sz="1800" b="0" i="0" u="none" strike="noStrike" cap="none" normalizeH="0" baseline="0" dirty="0" err="1">
                <a:ln>
                  <a:noFill/>
                </a:ln>
                <a:solidFill>
                  <a:srgbClr val="28344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Hofgårds</a:t>
            </a:r>
            <a: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rgbClr val="28344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GK?</a:t>
            </a:r>
            <a:endParaRPr kumimoji="0" lang="sv-SE" altLang="sv-SE" sz="1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 </a:t>
            </a:r>
            <a:r>
              <a:rPr kumimoji="0" lang="sv-SE" altLang="sv-SE" sz="19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           </a:t>
            </a: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0722" name="Picture 2">
            <a:extLst>
              <a:ext uri="{FF2B5EF4-FFF2-40B4-BE49-F238E27FC236}">
                <a16:creationId xmlns:a16="http://schemas.microsoft.com/office/drawing/2014/main" id="{0C51077C-3441-D28D-96CC-6CE08C7BDD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745" y="1357745"/>
            <a:ext cx="9280236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ruta 2">
            <a:extLst>
              <a:ext uri="{FF2B5EF4-FFF2-40B4-BE49-F238E27FC236}">
                <a16:creationId xmlns:a16="http://schemas.microsoft.com/office/drawing/2014/main" id="{F64ABE51-E73A-2B9E-7AD6-70EA08B545A4}"/>
              </a:ext>
            </a:extLst>
          </p:cNvPr>
          <p:cNvSpPr txBox="1"/>
          <p:nvPr/>
        </p:nvSpPr>
        <p:spPr>
          <a:xfrm>
            <a:off x="-1" y="6289964"/>
            <a:ext cx="12192000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sv-SE" dirty="0"/>
              <a:t>				                   </a:t>
            </a:r>
            <a:r>
              <a:rPr lang="sv-SE" dirty="0">
                <a:solidFill>
                  <a:schemeClr val="bg1"/>
                </a:solidFill>
              </a:rPr>
              <a:t>Medlemsundersökning 2025</a:t>
            </a:r>
          </a:p>
        </p:txBody>
      </p:sp>
    </p:spTree>
    <p:extLst>
      <p:ext uri="{BB962C8B-B14F-4D97-AF65-F5344CB8AC3E}">
        <p14:creationId xmlns:p14="http://schemas.microsoft.com/office/powerpoint/2010/main" val="209716836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ruta 2">
            <a:extLst>
              <a:ext uri="{FF2B5EF4-FFF2-40B4-BE49-F238E27FC236}">
                <a16:creationId xmlns:a16="http://schemas.microsoft.com/office/drawing/2014/main" id="{9224919E-1539-29F9-D025-25E174E835EB}"/>
              </a:ext>
            </a:extLst>
          </p:cNvPr>
          <p:cNvSpPr txBox="1"/>
          <p:nvPr/>
        </p:nvSpPr>
        <p:spPr>
          <a:xfrm>
            <a:off x="443344" y="256674"/>
            <a:ext cx="48655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Vår utveckling NPS</a:t>
            </a:r>
          </a:p>
          <a:p>
            <a:r>
              <a:rPr lang="sv-SE" dirty="0"/>
              <a:t>Vill våra medlemmar rekommendera vår klubb?</a:t>
            </a:r>
          </a:p>
        </p:txBody>
      </p:sp>
      <p:graphicFrame>
        <p:nvGraphicFramePr>
          <p:cNvPr id="4" name="Tabell 3">
            <a:extLst>
              <a:ext uri="{FF2B5EF4-FFF2-40B4-BE49-F238E27FC236}">
                <a16:creationId xmlns:a16="http://schemas.microsoft.com/office/drawing/2014/main" id="{011E289E-1316-6146-7872-2BB93B284A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9826271"/>
              </p:ext>
            </p:extLst>
          </p:nvPr>
        </p:nvGraphicFramePr>
        <p:xfrm>
          <a:off x="443344" y="1507222"/>
          <a:ext cx="10841184" cy="1815800"/>
        </p:xfrm>
        <a:graphic>
          <a:graphicData uri="http://schemas.openxmlformats.org/drawingml/2006/table">
            <a:tbl>
              <a:tblPr/>
              <a:tblGrid>
                <a:gridCol w="1806864">
                  <a:extLst>
                    <a:ext uri="{9D8B030D-6E8A-4147-A177-3AD203B41FA5}">
                      <a16:colId xmlns:a16="http://schemas.microsoft.com/office/drawing/2014/main" val="2810706384"/>
                    </a:ext>
                  </a:extLst>
                </a:gridCol>
                <a:gridCol w="1806864">
                  <a:extLst>
                    <a:ext uri="{9D8B030D-6E8A-4147-A177-3AD203B41FA5}">
                      <a16:colId xmlns:a16="http://schemas.microsoft.com/office/drawing/2014/main" val="2144021532"/>
                    </a:ext>
                  </a:extLst>
                </a:gridCol>
                <a:gridCol w="1806864">
                  <a:extLst>
                    <a:ext uri="{9D8B030D-6E8A-4147-A177-3AD203B41FA5}">
                      <a16:colId xmlns:a16="http://schemas.microsoft.com/office/drawing/2014/main" val="918908047"/>
                    </a:ext>
                  </a:extLst>
                </a:gridCol>
                <a:gridCol w="1806864">
                  <a:extLst>
                    <a:ext uri="{9D8B030D-6E8A-4147-A177-3AD203B41FA5}">
                      <a16:colId xmlns:a16="http://schemas.microsoft.com/office/drawing/2014/main" val="3995399416"/>
                    </a:ext>
                  </a:extLst>
                </a:gridCol>
                <a:gridCol w="1806864">
                  <a:extLst>
                    <a:ext uri="{9D8B030D-6E8A-4147-A177-3AD203B41FA5}">
                      <a16:colId xmlns:a16="http://schemas.microsoft.com/office/drawing/2014/main" val="1125721869"/>
                    </a:ext>
                  </a:extLst>
                </a:gridCol>
                <a:gridCol w="1806864">
                  <a:extLst>
                    <a:ext uri="{9D8B030D-6E8A-4147-A177-3AD203B41FA5}">
                      <a16:colId xmlns:a16="http://schemas.microsoft.com/office/drawing/2014/main" val="3788023516"/>
                    </a:ext>
                  </a:extLst>
                </a:gridCol>
              </a:tblGrid>
              <a:tr h="253255"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sv-SE" sz="11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År</a:t>
                      </a:r>
                      <a:endParaRPr lang="sv-SE" sz="1700">
                        <a:effectLst/>
                      </a:endParaRPr>
                    </a:p>
                  </a:txBody>
                  <a:tcPr marL="91759" marR="91759" marT="45880" marB="45880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sv-SE" sz="11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NPS</a:t>
                      </a:r>
                      <a:endParaRPr lang="sv-SE" sz="1700">
                        <a:effectLst/>
                      </a:endParaRPr>
                    </a:p>
                  </a:txBody>
                  <a:tcPr marL="91759" marR="91759" marT="45880" marB="45880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sv-SE" sz="1100" b="0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Samma period förra året</a:t>
                      </a:r>
                      <a:endParaRPr lang="sv-SE" sz="1700" dirty="0">
                        <a:effectLst/>
                      </a:endParaRPr>
                    </a:p>
                  </a:txBody>
                  <a:tcPr marL="91759" marR="91759" marT="45880" marB="45880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sv-SE" sz="1100" b="0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Nöjda</a:t>
                      </a:r>
                      <a:endParaRPr lang="sv-SE" sz="1700" dirty="0">
                        <a:effectLst/>
                      </a:endParaRPr>
                    </a:p>
                  </a:txBody>
                  <a:tcPr marL="91759" marR="91759" marT="45880" marB="45880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sv-SE" sz="1100" b="0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Passiva</a:t>
                      </a:r>
                      <a:endParaRPr lang="sv-SE" sz="1700" dirty="0">
                        <a:effectLst/>
                      </a:endParaRPr>
                    </a:p>
                  </a:txBody>
                  <a:tcPr marL="91759" marR="91759" marT="45880" marB="45880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sv-SE" sz="1100" b="0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Missnöjda</a:t>
                      </a:r>
                      <a:endParaRPr lang="sv-SE" sz="1700" dirty="0">
                        <a:effectLst/>
                      </a:endParaRPr>
                    </a:p>
                  </a:txBody>
                  <a:tcPr marL="91759" marR="91759" marT="45880" marB="45880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9884779"/>
                  </a:ext>
                </a:extLst>
              </a:tr>
              <a:tr h="253255"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2025</a:t>
                      </a:r>
                      <a:endParaRPr lang="sv-SE" sz="1700">
                        <a:effectLst/>
                      </a:endParaRPr>
                    </a:p>
                  </a:txBody>
                  <a:tcPr marL="91759" marR="91759" marT="45880" marB="45880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</a:t>
                      </a:r>
                      <a:endParaRPr lang="sv-SE" sz="1700">
                        <a:effectLst/>
                      </a:endParaRPr>
                    </a:p>
                  </a:txBody>
                  <a:tcPr marL="91759" marR="91759" marT="45880" marB="45880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  <a:endParaRPr lang="sv-SE" sz="1700" dirty="0">
                        <a:effectLst/>
                      </a:endParaRPr>
                    </a:p>
                  </a:txBody>
                  <a:tcPr marL="91759" marR="91759" marT="45880" marB="45880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49 %</a:t>
                      </a:r>
                      <a:endParaRPr lang="sv-SE" sz="1700">
                        <a:effectLst/>
                      </a:endParaRPr>
                    </a:p>
                  </a:txBody>
                  <a:tcPr marL="91759" marR="91759" marT="45880" marB="45880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39 %</a:t>
                      </a:r>
                      <a:endParaRPr lang="sv-SE" sz="1700">
                        <a:effectLst/>
                      </a:endParaRPr>
                    </a:p>
                  </a:txBody>
                  <a:tcPr marL="91759" marR="91759" marT="45880" marB="45880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12 %</a:t>
                      </a:r>
                      <a:endParaRPr lang="sv-SE" sz="1700">
                        <a:effectLst/>
                      </a:endParaRPr>
                    </a:p>
                  </a:txBody>
                  <a:tcPr marL="91759" marR="91759" marT="45880" marB="45880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1782097"/>
                  </a:ext>
                </a:extLst>
              </a:tr>
              <a:tr h="253255"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2024</a:t>
                      </a:r>
                      <a:endParaRPr lang="sv-SE" sz="1700">
                        <a:effectLst/>
                      </a:endParaRPr>
                    </a:p>
                  </a:txBody>
                  <a:tcPr marL="91759" marR="91759" marT="45880" marB="45880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  <a:endParaRPr lang="sv-SE" sz="1700">
                        <a:effectLst/>
                      </a:endParaRPr>
                    </a:p>
                  </a:txBody>
                  <a:tcPr marL="91759" marR="91759" marT="45880" marB="45880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62</a:t>
                      </a:r>
                      <a:endParaRPr lang="sv-SE" sz="1700" dirty="0">
                        <a:effectLst/>
                      </a:endParaRPr>
                    </a:p>
                  </a:txBody>
                  <a:tcPr marL="91759" marR="91759" marT="45880" marB="45880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38 %</a:t>
                      </a:r>
                      <a:endParaRPr lang="sv-SE" sz="1700">
                        <a:effectLst/>
                      </a:endParaRPr>
                    </a:p>
                  </a:txBody>
                  <a:tcPr marL="91759" marR="91759" marT="45880" marB="45880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38 %</a:t>
                      </a:r>
                      <a:endParaRPr lang="sv-SE" sz="1700">
                        <a:effectLst/>
                      </a:endParaRPr>
                    </a:p>
                  </a:txBody>
                  <a:tcPr marL="91759" marR="91759" marT="45880" marB="45880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24 %</a:t>
                      </a:r>
                      <a:endParaRPr lang="sv-SE" sz="1700">
                        <a:effectLst/>
                      </a:endParaRPr>
                    </a:p>
                  </a:txBody>
                  <a:tcPr marL="91759" marR="91759" marT="45880" marB="45880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1369414"/>
                  </a:ext>
                </a:extLst>
              </a:tr>
              <a:tr h="253255"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2023</a:t>
                      </a:r>
                      <a:endParaRPr lang="sv-SE" sz="1700">
                        <a:effectLst/>
                      </a:endParaRPr>
                    </a:p>
                  </a:txBody>
                  <a:tcPr marL="91759" marR="91759" marT="45880" marB="45880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62</a:t>
                      </a:r>
                      <a:endParaRPr lang="sv-SE" sz="1700">
                        <a:effectLst/>
                      </a:endParaRPr>
                    </a:p>
                  </a:txBody>
                  <a:tcPr marL="91759" marR="91759" marT="45880" marB="45880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</a:t>
                      </a:r>
                      <a:endParaRPr lang="sv-SE" sz="1700" dirty="0">
                        <a:effectLst/>
                      </a:endParaRPr>
                    </a:p>
                  </a:txBody>
                  <a:tcPr marL="91759" marR="91759" marT="45880" marB="45880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65 %</a:t>
                      </a:r>
                      <a:endParaRPr lang="sv-SE" sz="1700">
                        <a:effectLst/>
                      </a:endParaRPr>
                    </a:p>
                  </a:txBody>
                  <a:tcPr marL="91759" marR="91759" marT="45880" marB="45880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32 %</a:t>
                      </a:r>
                      <a:endParaRPr lang="sv-SE" sz="1700">
                        <a:effectLst/>
                      </a:endParaRPr>
                    </a:p>
                  </a:txBody>
                  <a:tcPr marL="91759" marR="91759" marT="45880" marB="45880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3 %</a:t>
                      </a:r>
                      <a:endParaRPr lang="sv-SE" sz="1700">
                        <a:effectLst/>
                      </a:endParaRPr>
                    </a:p>
                  </a:txBody>
                  <a:tcPr marL="91759" marR="91759" marT="45880" marB="45880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2306337"/>
                  </a:ext>
                </a:extLst>
              </a:tr>
              <a:tr h="253255"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2022</a:t>
                      </a:r>
                      <a:endParaRPr lang="sv-SE" sz="1700">
                        <a:effectLst/>
                      </a:endParaRPr>
                    </a:p>
                  </a:txBody>
                  <a:tcPr marL="91759" marR="91759" marT="45880" marB="45880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</a:t>
                      </a:r>
                      <a:endParaRPr lang="sv-SE" sz="1700">
                        <a:effectLst/>
                      </a:endParaRPr>
                    </a:p>
                  </a:txBody>
                  <a:tcPr marL="91759" marR="91759" marT="45880" marB="45880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</a:t>
                      </a:r>
                      <a:endParaRPr lang="sv-SE" sz="1700" dirty="0">
                        <a:effectLst/>
                      </a:endParaRPr>
                    </a:p>
                  </a:txBody>
                  <a:tcPr marL="91759" marR="91759" marT="45880" marB="45880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54 %</a:t>
                      </a:r>
                      <a:endParaRPr lang="sv-SE" sz="1700">
                        <a:effectLst/>
                      </a:endParaRPr>
                    </a:p>
                  </a:txBody>
                  <a:tcPr marL="91759" marR="91759" marT="45880" marB="45880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39 %</a:t>
                      </a:r>
                      <a:endParaRPr lang="sv-SE" sz="1700">
                        <a:effectLst/>
                      </a:endParaRPr>
                    </a:p>
                  </a:txBody>
                  <a:tcPr marL="91759" marR="91759" marT="45880" marB="45880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7 %</a:t>
                      </a:r>
                      <a:endParaRPr lang="sv-SE" sz="1700">
                        <a:effectLst/>
                      </a:endParaRPr>
                    </a:p>
                  </a:txBody>
                  <a:tcPr marL="91759" marR="91759" marT="45880" marB="45880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1211151"/>
                  </a:ext>
                </a:extLst>
              </a:tr>
              <a:tr h="253255"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2021</a:t>
                      </a:r>
                      <a:endParaRPr lang="sv-SE" sz="1700">
                        <a:effectLst/>
                      </a:endParaRPr>
                    </a:p>
                  </a:txBody>
                  <a:tcPr marL="91759" marR="91759" marT="45880" marB="45880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</a:t>
                      </a:r>
                      <a:endParaRPr lang="sv-SE" sz="1700">
                        <a:effectLst/>
                      </a:endParaRPr>
                    </a:p>
                  </a:txBody>
                  <a:tcPr marL="91759" marR="91759" marT="45880" marB="45880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</a:t>
                      </a:r>
                      <a:endParaRPr lang="sv-SE" sz="1700" dirty="0">
                        <a:effectLst/>
                      </a:endParaRPr>
                    </a:p>
                  </a:txBody>
                  <a:tcPr marL="91759" marR="91759" marT="45880" marB="45880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59 %</a:t>
                      </a:r>
                      <a:endParaRPr lang="sv-SE" sz="1700">
                        <a:effectLst/>
                      </a:endParaRPr>
                    </a:p>
                  </a:txBody>
                  <a:tcPr marL="91759" marR="91759" marT="45880" marB="45880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33 %</a:t>
                      </a:r>
                      <a:endParaRPr lang="sv-SE" sz="1700">
                        <a:effectLst/>
                      </a:endParaRPr>
                    </a:p>
                  </a:txBody>
                  <a:tcPr marL="91759" marR="91759" marT="45880" marB="45880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8 %</a:t>
                      </a:r>
                      <a:endParaRPr lang="sv-SE" sz="1700">
                        <a:effectLst/>
                      </a:endParaRPr>
                    </a:p>
                  </a:txBody>
                  <a:tcPr marL="91759" marR="91759" marT="45880" marB="45880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6509161"/>
                  </a:ext>
                </a:extLst>
              </a:tr>
              <a:tr h="253255"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2020</a:t>
                      </a:r>
                      <a:endParaRPr lang="sv-SE" sz="1700">
                        <a:effectLst/>
                      </a:endParaRPr>
                    </a:p>
                  </a:txBody>
                  <a:tcPr marL="91759" marR="91759" marT="45880" marB="45880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</a:t>
                      </a:r>
                      <a:endParaRPr lang="sv-SE" sz="1700" dirty="0">
                        <a:effectLst/>
                      </a:endParaRPr>
                    </a:p>
                  </a:txBody>
                  <a:tcPr marL="91759" marR="91759" marT="45880" marB="45880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</a:t>
                      </a:r>
                      <a:endParaRPr lang="sv-SE" sz="1700" dirty="0">
                        <a:effectLst/>
                      </a:endParaRPr>
                    </a:p>
                  </a:txBody>
                  <a:tcPr marL="91759" marR="91759" marT="45880" marB="45880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62%</a:t>
                      </a:r>
                      <a:endParaRPr lang="sv-SE" sz="1700" dirty="0">
                        <a:effectLst/>
                      </a:endParaRPr>
                    </a:p>
                  </a:txBody>
                  <a:tcPr marL="91759" marR="91759" marT="45880" marB="45880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32%</a:t>
                      </a:r>
                      <a:endParaRPr lang="sv-SE" sz="1700" dirty="0">
                        <a:effectLst/>
                      </a:endParaRPr>
                    </a:p>
                  </a:txBody>
                  <a:tcPr marL="91759" marR="91759" marT="45880" marB="45880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5%</a:t>
                      </a:r>
                      <a:endParaRPr lang="sv-SE" sz="1700" dirty="0">
                        <a:effectLst/>
                      </a:endParaRPr>
                    </a:p>
                  </a:txBody>
                  <a:tcPr marL="91759" marR="91759" marT="45880" marB="45880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729823"/>
                  </a:ext>
                </a:extLst>
              </a:tr>
            </a:tbl>
          </a:graphicData>
        </a:graphic>
      </p:graphicFrame>
      <p:pic>
        <p:nvPicPr>
          <p:cNvPr id="2051" name="Picture 3">
            <a:extLst>
              <a:ext uri="{FF2B5EF4-FFF2-40B4-BE49-F238E27FC236}">
                <a16:creationId xmlns:a16="http://schemas.microsoft.com/office/drawing/2014/main" id="{BFBA487B-60BB-2F98-08B2-D11519537D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326" y="3711323"/>
            <a:ext cx="10423460" cy="193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Bildobjekt 4">
            <a:extLst>
              <a:ext uri="{FF2B5EF4-FFF2-40B4-BE49-F238E27FC236}">
                <a16:creationId xmlns:a16="http://schemas.microsoft.com/office/drawing/2014/main" id="{9BAA06F0-5A9F-1FBF-0608-4F189006B6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5708" y="184860"/>
            <a:ext cx="1125723" cy="10295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CAC757A8-869B-1BF7-639D-81362E67EE68}"/>
              </a:ext>
            </a:extLst>
          </p:cNvPr>
          <p:cNvSpPr txBox="1"/>
          <p:nvPr/>
        </p:nvSpPr>
        <p:spPr>
          <a:xfrm>
            <a:off x="-1" y="6289964"/>
            <a:ext cx="12192000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sv-SE" dirty="0"/>
              <a:t>				                   </a:t>
            </a:r>
            <a:r>
              <a:rPr lang="sv-SE" dirty="0">
                <a:solidFill>
                  <a:schemeClr val="bg1"/>
                </a:solidFill>
              </a:rPr>
              <a:t>Medlemsundersökning 2025</a:t>
            </a:r>
          </a:p>
        </p:txBody>
      </p:sp>
    </p:spTree>
    <p:extLst>
      <p:ext uri="{BB962C8B-B14F-4D97-AF65-F5344CB8AC3E}">
        <p14:creationId xmlns:p14="http://schemas.microsoft.com/office/powerpoint/2010/main" val="233621654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14024CF-3B9A-BEDF-A827-A17FB7E607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1164" y="2757054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4000" b="0" i="0" u="none" strike="noStrike" cap="none" normalizeH="0" baseline="0">
                <a:ln>
                  <a:noFill/>
                </a:ln>
                <a:solidFill>
                  <a:srgbClr val="28344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Rekommendation</a:t>
            </a:r>
            <a:endParaRPr kumimoji="0" lang="sv-SE" altLang="sv-SE" sz="1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sv-SE" altLang="sv-SE" sz="1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endParaRPr kumimoji="0" lang="sv-SE" altLang="sv-SE" sz="18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800" b="0" i="0" u="none" strike="noStrike" cap="none" normalizeH="0" baseline="0">
                <a:ln>
                  <a:noFill/>
                </a:ln>
                <a:solidFill>
                  <a:srgbClr val="28344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Hur sannolikt är det att du vill rekommendera Hofgårds Golfklubb till vänner, familj eller kollegor?</a:t>
            </a:r>
            <a:endParaRPr kumimoji="0" lang="sv-SE" altLang="sv-SE" sz="1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 </a:t>
            </a:r>
            <a:r>
              <a:rPr kumimoji="0" lang="sv-SE" altLang="sv-SE" sz="19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           </a:t>
            </a:r>
            <a:endParaRPr kumimoji="0" lang="sv-SE" altLang="sv-S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8194" name="Picture 2">
            <a:extLst>
              <a:ext uri="{FF2B5EF4-FFF2-40B4-BE49-F238E27FC236}">
                <a16:creationId xmlns:a16="http://schemas.microsoft.com/office/drawing/2014/main" id="{DAA0F8EF-891F-5422-B48A-093F503011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495" y="2536716"/>
            <a:ext cx="7620000" cy="3022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ruta 2">
            <a:extLst>
              <a:ext uri="{FF2B5EF4-FFF2-40B4-BE49-F238E27FC236}">
                <a16:creationId xmlns:a16="http://schemas.microsoft.com/office/drawing/2014/main" id="{BAE3FE52-AA9D-7ECB-EA60-2B94C70B0FCB}"/>
              </a:ext>
            </a:extLst>
          </p:cNvPr>
          <p:cNvSpPr txBox="1"/>
          <p:nvPr/>
        </p:nvSpPr>
        <p:spPr>
          <a:xfrm>
            <a:off x="-1" y="6289964"/>
            <a:ext cx="12192000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sv-SE" dirty="0"/>
              <a:t>				                   </a:t>
            </a:r>
            <a:r>
              <a:rPr lang="sv-SE" dirty="0">
                <a:solidFill>
                  <a:schemeClr val="bg1"/>
                </a:solidFill>
              </a:rPr>
              <a:t>Medlemsundersökning 2025</a:t>
            </a:r>
          </a:p>
        </p:txBody>
      </p:sp>
    </p:spTree>
    <p:extLst>
      <p:ext uri="{BB962C8B-B14F-4D97-AF65-F5344CB8AC3E}">
        <p14:creationId xmlns:p14="http://schemas.microsoft.com/office/powerpoint/2010/main" val="10529403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6359729-767C-0BBA-B471-21421D9956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156771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endParaRPr kumimoji="0" lang="sv-SE" altLang="sv-S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7" name="Picture 3">
            <a:extLst>
              <a:ext uri="{FF2B5EF4-FFF2-40B4-BE49-F238E27FC236}">
                <a16:creationId xmlns:a16="http://schemas.microsoft.com/office/drawing/2014/main" id="{D5E5C918-FBDD-ADD3-051E-A474121485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034" y="1385371"/>
            <a:ext cx="6543187" cy="4431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ruta 2">
            <a:extLst>
              <a:ext uri="{FF2B5EF4-FFF2-40B4-BE49-F238E27FC236}">
                <a16:creationId xmlns:a16="http://schemas.microsoft.com/office/drawing/2014/main" id="{9E555C1F-D92F-CE4F-DF57-986586F9FAF6}"/>
              </a:ext>
            </a:extLst>
          </p:cNvPr>
          <p:cNvSpPr txBox="1"/>
          <p:nvPr/>
        </p:nvSpPr>
        <p:spPr>
          <a:xfrm>
            <a:off x="370569" y="260260"/>
            <a:ext cx="768351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Service områden som vi mätt i undersökningen</a:t>
            </a:r>
          </a:p>
          <a:p>
            <a:endParaRPr lang="sv-SE" sz="28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CF6B8BDD-10A2-ABFE-3DE0-F1C7AFB1D4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5708" y="184860"/>
            <a:ext cx="1125723" cy="10295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ruta 4">
            <a:extLst>
              <a:ext uri="{FF2B5EF4-FFF2-40B4-BE49-F238E27FC236}">
                <a16:creationId xmlns:a16="http://schemas.microsoft.com/office/drawing/2014/main" id="{F51057A8-A932-F80A-7FCD-371B79ACE539}"/>
              </a:ext>
            </a:extLst>
          </p:cNvPr>
          <p:cNvSpPr txBox="1"/>
          <p:nvPr/>
        </p:nvSpPr>
        <p:spPr>
          <a:xfrm>
            <a:off x="-1" y="6289964"/>
            <a:ext cx="12192000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sv-SE" dirty="0"/>
              <a:t>				                   </a:t>
            </a:r>
            <a:r>
              <a:rPr lang="sv-SE" dirty="0">
                <a:solidFill>
                  <a:schemeClr val="bg1"/>
                </a:solidFill>
              </a:rPr>
              <a:t>Medlemsundersökning 2025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0BE9B29C-D52D-F89F-0031-D9245B8115F3}"/>
              </a:ext>
            </a:extLst>
          </p:cNvPr>
          <p:cNvSpPr txBox="1"/>
          <p:nvPr/>
        </p:nvSpPr>
        <p:spPr>
          <a:xfrm>
            <a:off x="370569" y="1967314"/>
            <a:ext cx="443100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Bana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Klubbliv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 &amp; Dryck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Träningsområden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Shop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Träning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Ledning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Service och upplevelse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Medlemskap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sz="20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792793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9B36DD8-32E9-D47C-33A5-339C397E7B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4073" y="2840182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4000" b="0" i="0" u="none" strike="noStrike" cap="none" normalizeH="0" baseline="0" dirty="0">
                <a:ln>
                  <a:noFill/>
                </a:ln>
                <a:solidFill>
                  <a:srgbClr val="28344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Rekommendation</a:t>
            </a:r>
            <a:endParaRPr kumimoji="0" lang="sv-SE" altLang="sv-SE" sz="1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rgbClr val="28344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Hur sannolikt är det att du vill rekommendera </a:t>
            </a:r>
            <a:r>
              <a:rPr kumimoji="0" lang="sv-SE" altLang="sv-SE" sz="1800" b="0" i="0" u="none" strike="noStrike" cap="none" normalizeH="0" baseline="0" dirty="0" err="1">
                <a:ln>
                  <a:noFill/>
                </a:ln>
                <a:solidFill>
                  <a:srgbClr val="28344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Hofgårds</a:t>
            </a:r>
            <a: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rgbClr val="28344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Golfklubb till vänner, familj eller kollegor?</a:t>
            </a:r>
            <a:endParaRPr kumimoji="0" lang="sv-SE" altLang="sv-SE" sz="1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 </a:t>
            </a:r>
            <a:r>
              <a:rPr kumimoji="0" lang="sv-SE" altLang="sv-SE" sz="19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           </a:t>
            </a: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9218" name="Picture 2">
            <a:extLst>
              <a:ext uri="{FF2B5EF4-FFF2-40B4-BE49-F238E27FC236}">
                <a16:creationId xmlns:a16="http://schemas.microsoft.com/office/drawing/2014/main" id="{A6D94E3E-10AD-726D-2303-CF34E45624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619" y="2731798"/>
            <a:ext cx="7620000" cy="3022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ruta 2">
            <a:extLst>
              <a:ext uri="{FF2B5EF4-FFF2-40B4-BE49-F238E27FC236}">
                <a16:creationId xmlns:a16="http://schemas.microsoft.com/office/drawing/2014/main" id="{868F12FD-F6CD-6B9A-7902-3B5CBC5C3760}"/>
              </a:ext>
            </a:extLst>
          </p:cNvPr>
          <p:cNvSpPr txBox="1"/>
          <p:nvPr/>
        </p:nvSpPr>
        <p:spPr>
          <a:xfrm>
            <a:off x="-1" y="6289964"/>
            <a:ext cx="12192000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sv-SE" dirty="0"/>
              <a:t>				                   </a:t>
            </a:r>
            <a:r>
              <a:rPr lang="sv-SE" dirty="0">
                <a:solidFill>
                  <a:schemeClr val="bg1"/>
                </a:solidFill>
              </a:rPr>
              <a:t>Medlemsundersökning 2025</a:t>
            </a:r>
          </a:p>
        </p:txBody>
      </p:sp>
    </p:spTree>
    <p:extLst>
      <p:ext uri="{BB962C8B-B14F-4D97-AF65-F5344CB8AC3E}">
        <p14:creationId xmlns:p14="http://schemas.microsoft.com/office/powerpoint/2010/main" val="162388311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C13288C-9C31-DD37-64DE-03940EFE27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302" y="535900"/>
            <a:ext cx="10245688" cy="5786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4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Hur beräknas NPS?</a:t>
            </a:r>
            <a:endParaRPr kumimoji="0" lang="sv-SE" altLang="sv-SE" sz="1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sv-SE" altLang="sv-SE" sz="1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endParaRPr kumimoji="0" lang="sv-SE" altLang="sv-SE" sz="18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600" b="0" i="0" u="none" strike="noStrike" cap="none" normalizeH="0" baseline="0">
                <a:ln>
                  <a:noFill/>
                </a:ln>
                <a:solidFill>
                  <a:srgbClr val="28344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NPS beräknas genom att subtrahera procentandelen Detractors från andelen Promoters bland våra respondenter.</a:t>
            </a:r>
            <a:br>
              <a:rPr kumimoji="0" lang="sv-SE" altLang="sv-SE" sz="1600" b="0" i="0" u="none" strike="noStrike" cap="none" normalizeH="0" baseline="0">
                <a:ln>
                  <a:noFill/>
                </a:ln>
                <a:solidFill>
                  <a:srgbClr val="28344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kumimoji="0" lang="sv-SE" altLang="sv-SE" sz="1600" b="0" i="0" u="none" strike="noStrike" cap="none" normalizeH="0" baseline="0">
                <a:ln>
                  <a:noFill/>
                </a:ln>
                <a:solidFill>
                  <a:srgbClr val="28344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sv-SE" altLang="sv-SE" sz="1600" b="0" i="0" u="none" strike="noStrike" cap="none" normalizeH="0" baseline="0">
                <a:ln>
                  <a:noFill/>
                </a:ln>
                <a:solidFill>
                  <a:srgbClr val="28344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NPS formel:</a:t>
            </a:r>
            <a:br>
              <a:rPr kumimoji="0" lang="sv-SE" altLang="sv-SE" sz="1600" b="0" i="0" u="none" strike="noStrike" cap="none" normalizeH="0" baseline="0">
                <a:ln>
                  <a:noFill/>
                </a:ln>
                <a:solidFill>
                  <a:srgbClr val="28344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sv-SE" altLang="sv-SE" sz="1600" b="0" i="0" u="none" strike="noStrike" cap="none" normalizeH="0" baseline="0">
                <a:ln>
                  <a:noFill/>
                </a:ln>
                <a:solidFill>
                  <a:srgbClr val="28344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NPS = % Promoters - % Detractors</a:t>
            </a:r>
            <a:br>
              <a:rPr kumimoji="0" lang="sv-SE" altLang="sv-SE" sz="1600" b="0" i="0" u="none" strike="noStrike" cap="none" normalizeH="0" baseline="0">
                <a:ln>
                  <a:noFill/>
                </a:ln>
                <a:solidFill>
                  <a:srgbClr val="28344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kumimoji="0" lang="sv-SE" altLang="sv-SE" sz="1600" b="0" i="0" u="none" strike="noStrike" cap="none" normalizeH="0" baseline="0">
                <a:ln>
                  <a:noFill/>
                </a:ln>
                <a:solidFill>
                  <a:srgbClr val="28344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sv-SE" altLang="sv-SE" sz="1600" b="0" i="0" u="none" strike="noStrike" cap="none" normalizeH="0" baseline="0">
                <a:ln>
                  <a:noFill/>
                </a:ln>
                <a:solidFill>
                  <a:srgbClr val="28344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Exempel:</a:t>
            </a:r>
            <a:br>
              <a:rPr kumimoji="0" lang="sv-SE" altLang="sv-SE" sz="1600" b="0" i="0" u="none" strike="noStrike" cap="none" normalizeH="0" baseline="0">
                <a:ln>
                  <a:noFill/>
                </a:ln>
                <a:solidFill>
                  <a:srgbClr val="28344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sv-SE" altLang="sv-SE" sz="1600" b="0" i="0" u="none" strike="noStrike" cap="none" normalizeH="0" baseline="0">
                <a:ln>
                  <a:noFill/>
                </a:ln>
                <a:solidFill>
                  <a:srgbClr val="28344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65 = 72 % – 7 %</a:t>
            </a:r>
            <a:br>
              <a:rPr kumimoji="0" lang="sv-SE" altLang="sv-SE" sz="1600" b="0" i="0" u="none" strike="noStrike" cap="none" normalizeH="0" baseline="0">
                <a:ln>
                  <a:noFill/>
                </a:ln>
                <a:solidFill>
                  <a:srgbClr val="28344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kumimoji="0" lang="sv-SE" altLang="sv-SE" sz="1600" b="0" i="0" u="none" strike="noStrike" cap="none" normalizeH="0" baseline="0">
                <a:ln>
                  <a:noFill/>
                </a:ln>
                <a:solidFill>
                  <a:srgbClr val="28344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kumimoji="0" lang="sv-SE" altLang="sv-SE" sz="1600" b="0" i="0" u="none" strike="noStrike" cap="none" normalizeH="0" baseline="0">
                <a:ln>
                  <a:noFill/>
                </a:ln>
                <a:solidFill>
                  <a:srgbClr val="28344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sv-SE" altLang="sv-SE" sz="1600" b="0" i="0" u="none" strike="noStrike" cap="none" normalizeH="0" baseline="0">
                <a:ln>
                  <a:noFill/>
                </a:ln>
                <a:solidFill>
                  <a:srgbClr val="28344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Passiv räknas in i det totala antalet svarande, vilket minskar procentandelen av både belackare och initiativtagare och skjuter upp det totala resultatet mot 0.</a:t>
            </a:r>
            <a:br>
              <a:rPr kumimoji="0" lang="sv-SE" altLang="sv-SE" sz="1600" b="0" i="0" u="none" strike="noStrike" cap="none" normalizeH="0" baseline="0">
                <a:ln>
                  <a:noFill/>
                </a:ln>
                <a:solidFill>
                  <a:srgbClr val="28344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kumimoji="0" lang="sv-SE" altLang="sv-SE" sz="1600" b="0" i="0" u="none" strike="noStrike" cap="none" normalizeH="0" baseline="0">
                <a:ln>
                  <a:noFill/>
                </a:ln>
                <a:solidFill>
                  <a:srgbClr val="28344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sv-SE" altLang="sv-SE" sz="1600" b="0" i="0" u="none" strike="noStrike" cap="none" normalizeH="0" baseline="0">
                <a:ln>
                  <a:noFill/>
                </a:ln>
                <a:solidFill>
                  <a:srgbClr val="28344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Vi har en mer djupgående artikel om Net Promoter Score</a:t>
            </a:r>
            <a:br>
              <a:rPr kumimoji="0" lang="sv-SE" altLang="sv-SE" sz="1600" b="0" i="0" u="none" strike="noStrike" cap="none" normalizeH="0" baseline="0">
                <a:ln>
                  <a:noFill/>
                </a:ln>
                <a:solidFill>
                  <a:srgbClr val="28344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sv-SE" altLang="sv-SE" sz="1600" b="0" i="0" u="none" strike="noStrike" cap="none" normalizeH="0" baseline="0">
                <a:ln>
                  <a:noFill/>
                </a:ln>
                <a:solidFill>
                  <a:srgbClr val="28344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https://players1st.sport/us/blog/net-promoter-score-guide-for-golf-clubs</a:t>
            </a:r>
            <a:endParaRPr kumimoji="0" lang="sv-SE" altLang="sv-SE" sz="1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sv-SE" altLang="sv-SE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br>
              <a:rPr kumimoji="0" lang="sv-SE" altLang="sv-SE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sv-SE" altLang="sv-S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5325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06B4257-82B5-82F0-9DE6-6840ACAAFB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8781" y="920436"/>
            <a:ext cx="16355754" cy="3908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4000" b="0" i="0" u="none" strike="noStrike" cap="none" normalizeH="0" baseline="0" dirty="0">
                <a:ln>
                  <a:noFill/>
                </a:ln>
                <a:solidFill>
                  <a:srgbClr val="28344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Bana</a:t>
            </a:r>
            <a:endParaRPr kumimoji="0" lang="sv-SE" altLang="sv-SE" sz="1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9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           </a:t>
            </a: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42" name="Picture 2">
            <a:extLst>
              <a:ext uri="{FF2B5EF4-FFF2-40B4-BE49-F238E27FC236}">
                <a16:creationId xmlns:a16="http://schemas.microsoft.com/office/drawing/2014/main" id="{AE56B588-2083-D154-3B37-29D2CD860C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6409"/>
            <a:ext cx="5849117" cy="22103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Tabell 2">
            <a:extLst>
              <a:ext uri="{FF2B5EF4-FFF2-40B4-BE49-F238E27FC236}">
                <a16:creationId xmlns:a16="http://schemas.microsoft.com/office/drawing/2014/main" id="{52675FDD-ABE6-D4EF-E997-54168307C3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4349583"/>
              </p:ext>
            </p:extLst>
          </p:nvPr>
        </p:nvGraphicFramePr>
        <p:xfrm>
          <a:off x="731944" y="2483849"/>
          <a:ext cx="7155685" cy="2781300"/>
        </p:xfrm>
        <a:graphic>
          <a:graphicData uri="http://schemas.openxmlformats.org/drawingml/2006/table">
            <a:tbl>
              <a:tblPr/>
              <a:tblGrid>
                <a:gridCol w="450273">
                  <a:extLst>
                    <a:ext uri="{9D8B030D-6E8A-4147-A177-3AD203B41FA5}">
                      <a16:colId xmlns:a16="http://schemas.microsoft.com/office/drawing/2014/main" val="3467911312"/>
                    </a:ext>
                  </a:extLst>
                </a:gridCol>
                <a:gridCol w="6705412">
                  <a:extLst>
                    <a:ext uri="{9D8B030D-6E8A-4147-A177-3AD203B41FA5}">
                      <a16:colId xmlns:a16="http://schemas.microsoft.com/office/drawing/2014/main" val="335735142"/>
                    </a:ext>
                  </a:extLst>
                </a:gridCol>
              </a:tblGrid>
              <a:tr h="251220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#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Serviceområde</a:t>
                      </a:r>
                      <a:endParaRPr lang="sv-SE" dirty="0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2552210"/>
                  </a:ext>
                </a:extLst>
              </a:tr>
              <a:tr h="251220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 utslagsplatser jag använder är i bra skick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8749016"/>
                  </a:ext>
                </a:extLst>
              </a:tr>
              <a:tr h="251220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Fairways är i bra skick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7648210"/>
                  </a:ext>
                </a:extLst>
              </a:tr>
              <a:tr h="251220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Ruffen har en passande svårighetsgrad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5502294"/>
                  </a:ext>
                </a:extLst>
              </a:tr>
              <a:tr h="251220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Bunkrarna är i bra skick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3885048"/>
                  </a:ext>
                </a:extLst>
              </a:tr>
              <a:tr h="251220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Greenerna är jämna och bollen rullar ”som den ska”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8996566"/>
                  </a:ext>
                </a:extLst>
              </a:tr>
              <a:tr h="251220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Som helhet är banan fin och välskött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1055936"/>
                  </a:ext>
                </a:extLst>
              </a:tr>
              <a:tr h="251220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Banan är rolig att spela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493932"/>
                  </a:ext>
                </a:extLst>
              </a:tr>
              <a:tr h="251220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Banans design och skötsel gör det lätt att hitta bollen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6283800"/>
                  </a:ext>
                </a:extLst>
              </a:tr>
              <a:tr h="251220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Klubben informerar bra om arbeten på banan</a:t>
                      </a:r>
                      <a:endParaRPr lang="sv-SE" dirty="0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2475915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975F3E8C-C684-F7C8-D275-95770B1C22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5203" y="253695"/>
            <a:ext cx="1557700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endParaRPr kumimoji="0" lang="sv-SE" altLang="sv-S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23BECDDC-C7B0-587C-2853-7472BB0C317C}"/>
              </a:ext>
            </a:extLst>
          </p:cNvPr>
          <p:cNvSpPr txBox="1"/>
          <p:nvPr/>
        </p:nvSpPr>
        <p:spPr>
          <a:xfrm>
            <a:off x="-1" y="6289964"/>
            <a:ext cx="12192000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sv-SE" dirty="0"/>
              <a:t>				                   </a:t>
            </a:r>
            <a:r>
              <a:rPr lang="sv-SE" dirty="0">
                <a:solidFill>
                  <a:schemeClr val="bg1"/>
                </a:solidFill>
              </a:rPr>
              <a:t>Medlemsundersökning 2025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0A2AC29C-F23B-A736-AACB-A0DA0F60BC68}"/>
              </a:ext>
            </a:extLst>
          </p:cNvPr>
          <p:cNvSpPr txBox="1"/>
          <p:nvPr/>
        </p:nvSpPr>
        <p:spPr>
          <a:xfrm>
            <a:off x="8090792" y="3874499"/>
            <a:ext cx="22894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2025 Snitt 74% (61%)</a:t>
            </a:r>
          </a:p>
        </p:txBody>
      </p:sp>
    </p:spTree>
    <p:extLst>
      <p:ext uri="{BB962C8B-B14F-4D97-AF65-F5344CB8AC3E}">
        <p14:creationId xmlns:p14="http://schemas.microsoft.com/office/powerpoint/2010/main" val="15637315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F5ADA6C-F420-54E5-2AD3-D1DD609EFC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9491" y="368755"/>
            <a:ext cx="8302273" cy="41857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4000" b="0" i="0" u="none" strike="noStrike" cap="none" normalizeH="0" baseline="0" dirty="0">
                <a:ln>
                  <a:noFill/>
                </a:ln>
                <a:solidFill>
                  <a:srgbClr val="28344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Klubbliv</a:t>
            </a:r>
            <a:endParaRPr kumimoji="0" lang="sv-SE" altLang="sv-SE" sz="1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9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           </a:t>
            </a: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1266" name="Picture 2">
            <a:extLst>
              <a:ext uri="{FF2B5EF4-FFF2-40B4-BE49-F238E27FC236}">
                <a16:creationId xmlns:a16="http://schemas.microsoft.com/office/drawing/2014/main" id="{00ACDB9C-935B-D0F4-502E-472672A540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5431" y="276568"/>
            <a:ext cx="5987673" cy="2309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Tabell 2">
            <a:extLst>
              <a:ext uri="{FF2B5EF4-FFF2-40B4-BE49-F238E27FC236}">
                <a16:creationId xmlns:a16="http://schemas.microsoft.com/office/drawing/2014/main" id="{3189A122-D714-2751-EAE8-188168FEC0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5436441"/>
              </p:ext>
            </p:extLst>
          </p:nvPr>
        </p:nvGraphicFramePr>
        <p:xfrm>
          <a:off x="621620" y="2355952"/>
          <a:ext cx="6671278" cy="2840513"/>
        </p:xfrm>
        <a:graphic>
          <a:graphicData uri="http://schemas.openxmlformats.org/drawingml/2006/table">
            <a:tbl>
              <a:tblPr/>
              <a:tblGrid>
                <a:gridCol w="419791">
                  <a:extLst>
                    <a:ext uri="{9D8B030D-6E8A-4147-A177-3AD203B41FA5}">
                      <a16:colId xmlns:a16="http://schemas.microsoft.com/office/drawing/2014/main" val="3328366057"/>
                    </a:ext>
                  </a:extLst>
                </a:gridCol>
                <a:gridCol w="6251487">
                  <a:extLst>
                    <a:ext uri="{9D8B030D-6E8A-4147-A177-3AD203B41FA5}">
                      <a16:colId xmlns:a16="http://schemas.microsoft.com/office/drawing/2014/main" val="3535062348"/>
                    </a:ext>
                  </a:extLst>
                </a:gridCol>
              </a:tblGrid>
              <a:tr h="294124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#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Serviceområde</a:t>
                      </a:r>
                      <a:endParaRPr lang="sv-SE" dirty="0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3112118"/>
                  </a:ext>
                </a:extLst>
              </a:tr>
              <a:tr h="294124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Klubben har en atmosfär som jag uppskattar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9241284"/>
                  </a:ext>
                </a:extLst>
              </a:tr>
              <a:tr h="294124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Jag trivs som medlem i klubben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3793162"/>
                  </a:ext>
                </a:extLst>
              </a:tr>
              <a:tr h="294124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Medlemmar möter varandra på ett öppet och positivt sätt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4360308"/>
                  </a:ext>
                </a:extLst>
              </a:tr>
              <a:tr h="294124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Klubben erbjuder mig möjlighet att bli del i ett socialt närverk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1722721"/>
                  </a:ext>
                </a:extLst>
              </a:tr>
              <a:tr h="487521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Klubbens sociala liv är viktigt för mig och jag deltar gärna i de aktiviteter som organiseras på anläggningen exempelvis tävlingar, kommittéaktiviteter, "klubbar i klubben" etc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989074"/>
                  </a:ext>
                </a:extLst>
              </a:tr>
              <a:tr h="294124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Förutom tävlingar erbjuder klubben aktiviteter som passar mig</a:t>
                      </a:r>
                      <a:endParaRPr lang="sv-SE" dirty="0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4884595"/>
                  </a:ext>
                </a:extLst>
              </a:tr>
              <a:tr h="294124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Klubben har tävlingar som passar mig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6278135"/>
                  </a:ext>
                </a:extLst>
              </a:tr>
              <a:tr h="294124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Antalet tävlingar är lagom i förhållande till möjlighet för sällskapsspel</a:t>
                      </a:r>
                      <a:endParaRPr lang="sv-SE" dirty="0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0271079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E6BA9155-A6C3-3473-171F-EC269225EB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8471" y="43934"/>
            <a:ext cx="1351902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endParaRPr kumimoji="0" lang="sv-SE" altLang="sv-S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FB90AD2B-2788-7FEF-AB01-91637EDCE2D2}"/>
              </a:ext>
            </a:extLst>
          </p:cNvPr>
          <p:cNvSpPr txBox="1"/>
          <p:nvPr/>
        </p:nvSpPr>
        <p:spPr>
          <a:xfrm>
            <a:off x="-1" y="6289964"/>
            <a:ext cx="12192000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sv-SE" dirty="0"/>
              <a:t>				                   </a:t>
            </a:r>
            <a:r>
              <a:rPr lang="sv-SE" dirty="0">
                <a:solidFill>
                  <a:schemeClr val="bg1"/>
                </a:solidFill>
              </a:rPr>
              <a:t>Medlemsundersökning 2025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14C69D5C-A971-3B7A-2300-F4DE05D958C5}"/>
              </a:ext>
            </a:extLst>
          </p:cNvPr>
          <p:cNvSpPr txBox="1"/>
          <p:nvPr/>
        </p:nvSpPr>
        <p:spPr>
          <a:xfrm>
            <a:off x="8090792" y="3874499"/>
            <a:ext cx="22894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2025 Snitt 73% (68%)</a:t>
            </a:r>
          </a:p>
        </p:txBody>
      </p:sp>
    </p:spTree>
    <p:extLst>
      <p:ext uri="{BB962C8B-B14F-4D97-AF65-F5344CB8AC3E}">
        <p14:creationId xmlns:p14="http://schemas.microsoft.com/office/powerpoint/2010/main" val="429368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FC86706-2EEF-B022-E0CE-EA50357139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3581" y="590427"/>
            <a:ext cx="8302273" cy="41857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4000" b="0" i="0" u="none" strike="noStrike" cap="none" normalizeH="0" baseline="0" dirty="0">
                <a:ln>
                  <a:noFill/>
                </a:ln>
                <a:solidFill>
                  <a:srgbClr val="28344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Mat &amp; dryck</a:t>
            </a:r>
            <a:endParaRPr kumimoji="0" lang="sv-SE" altLang="sv-SE" sz="1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9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           </a:t>
            </a: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2290" name="Picture 2">
            <a:extLst>
              <a:ext uri="{FF2B5EF4-FFF2-40B4-BE49-F238E27FC236}">
                <a16:creationId xmlns:a16="http://schemas.microsoft.com/office/drawing/2014/main" id="{78F9C0F7-4548-C168-0986-E091AA1487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6787" y="369750"/>
            <a:ext cx="5877551" cy="19200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Tabell 2">
            <a:extLst>
              <a:ext uri="{FF2B5EF4-FFF2-40B4-BE49-F238E27FC236}">
                <a16:creationId xmlns:a16="http://schemas.microsoft.com/office/drawing/2014/main" id="{3370FC96-F106-0C19-79E5-E5CFEAE62F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194908"/>
              </p:ext>
            </p:extLst>
          </p:nvPr>
        </p:nvGraphicFramePr>
        <p:xfrm>
          <a:off x="943419" y="2843561"/>
          <a:ext cx="6048396" cy="2062664"/>
        </p:xfrm>
        <a:graphic>
          <a:graphicData uri="http://schemas.openxmlformats.org/drawingml/2006/table">
            <a:tbl>
              <a:tblPr/>
              <a:tblGrid>
                <a:gridCol w="380596">
                  <a:extLst>
                    <a:ext uri="{9D8B030D-6E8A-4147-A177-3AD203B41FA5}">
                      <a16:colId xmlns:a16="http://schemas.microsoft.com/office/drawing/2014/main" val="1434908955"/>
                    </a:ext>
                  </a:extLst>
                </a:gridCol>
                <a:gridCol w="5667800">
                  <a:extLst>
                    <a:ext uri="{9D8B030D-6E8A-4147-A177-3AD203B41FA5}">
                      <a16:colId xmlns:a16="http://schemas.microsoft.com/office/drawing/2014/main" val="1788068010"/>
                    </a:ext>
                  </a:extLst>
                </a:gridCol>
              </a:tblGrid>
              <a:tr h="515666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#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Serviceområde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6297994"/>
                  </a:ext>
                </a:extLst>
              </a:tr>
              <a:tr h="515666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Utbudet på menyn passar mig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3913147"/>
                  </a:ext>
                </a:extLst>
              </a:tr>
              <a:tr h="515666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Servicenivån i caféet är hög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8647178"/>
                  </a:ext>
                </a:extLst>
              </a:tr>
              <a:tr h="515666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Caféet miljö är välkomnande och trevlig</a:t>
                      </a:r>
                      <a:endParaRPr lang="sv-SE" dirty="0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6464818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AE8766F9-B1E9-24A0-F62E-4101C45283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85214" y="23062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endParaRPr kumimoji="0" lang="sv-SE" altLang="sv-S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8E934B87-6346-8487-1E0B-D5541E23DF68}"/>
              </a:ext>
            </a:extLst>
          </p:cNvPr>
          <p:cNvSpPr txBox="1"/>
          <p:nvPr/>
        </p:nvSpPr>
        <p:spPr>
          <a:xfrm>
            <a:off x="-1" y="6289964"/>
            <a:ext cx="12192000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sv-SE" dirty="0"/>
              <a:t>				                   </a:t>
            </a:r>
            <a:r>
              <a:rPr lang="sv-SE" dirty="0">
                <a:solidFill>
                  <a:schemeClr val="bg1"/>
                </a:solidFill>
              </a:rPr>
              <a:t>Medlemsundersökning 2025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3FC3F09A-ED2E-D049-C0C1-A7F3BCFF48DE}"/>
              </a:ext>
            </a:extLst>
          </p:cNvPr>
          <p:cNvSpPr txBox="1"/>
          <p:nvPr/>
        </p:nvSpPr>
        <p:spPr>
          <a:xfrm>
            <a:off x="7421719" y="3673558"/>
            <a:ext cx="22894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2025 Snitt 58% (37%)</a:t>
            </a:r>
          </a:p>
        </p:txBody>
      </p:sp>
    </p:spTree>
    <p:extLst>
      <p:ext uri="{BB962C8B-B14F-4D97-AF65-F5344CB8AC3E}">
        <p14:creationId xmlns:p14="http://schemas.microsoft.com/office/powerpoint/2010/main" val="38421508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3349FF6-E20D-26C9-1A98-093EB514CC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8763" y="722045"/>
            <a:ext cx="8302273" cy="41857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4000" b="0" i="0" u="none" strike="noStrike" cap="none" normalizeH="0" baseline="0" dirty="0">
                <a:ln>
                  <a:noFill/>
                </a:ln>
                <a:solidFill>
                  <a:srgbClr val="28344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Träningsområden</a:t>
            </a:r>
            <a:endParaRPr kumimoji="0" lang="sv-SE" altLang="sv-SE" sz="1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9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           </a:t>
            </a: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4338" name="Picture 2">
            <a:extLst>
              <a:ext uri="{FF2B5EF4-FFF2-40B4-BE49-F238E27FC236}">
                <a16:creationId xmlns:a16="http://schemas.microsoft.com/office/drawing/2014/main" id="{56806F79-D5BF-7EB8-2949-6382300DEC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0481" y="189057"/>
            <a:ext cx="5600700" cy="1771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Tabell 2">
            <a:extLst>
              <a:ext uri="{FF2B5EF4-FFF2-40B4-BE49-F238E27FC236}">
                <a16:creationId xmlns:a16="http://schemas.microsoft.com/office/drawing/2014/main" id="{1D5A4683-DD47-8116-0E1C-A464CB295B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7794383"/>
              </p:ext>
            </p:extLst>
          </p:nvPr>
        </p:nvGraphicFramePr>
        <p:xfrm>
          <a:off x="808928" y="2519178"/>
          <a:ext cx="5881804" cy="1852100"/>
        </p:xfrm>
        <a:graphic>
          <a:graphicData uri="http://schemas.openxmlformats.org/drawingml/2006/table">
            <a:tbl>
              <a:tblPr/>
              <a:tblGrid>
                <a:gridCol w="373679">
                  <a:extLst>
                    <a:ext uri="{9D8B030D-6E8A-4147-A177-3AD203B41FA5}">
                      <a16:colId xmlns:a16="http://schemas.microsoft.com/office/drawing/2014/main" val="1363375642"/>
                    </a:ext>
                  </a:extLst>
                </a:gridCol>
                <a:gridCol w="5508125">
                  <a:extLst>
                    <a:ext uri="{9D8B030D-6E8A-4147-A177-3AD203B41FA5}">
                      <a16:colId xmlns:a16="http://schemas.microsoft.com/office/drawing/2014/main" val="4058531100"/>
                    </a:ext>
                  </a:extLst>
                </a:gridCol>
              </a:tblGrid>
              <a:tr h="463025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#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Serviceområde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2212798"/>
                  </a:ext>
                </a:extLst>
              </a:tr>
              <a:tr h="463025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Bollarna på driving rangen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9947821"/>
                  </a:ext>
                </a:extLst>
              </a:tr>
              <a:tr h="463025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Inspelsgreen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7911334"/>
                  </a:ext>
                </a:extLst>
              </a:tr>
              <a:tr h="463025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Puttinggreen</a:t>
                      </a:r>
                      <a:endParaRPr lang="sv-SE" dirty="0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1550780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A9055025-DDE4-9DDB-876A-D45D8231F9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96050" y="189057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endParaRPr kumimoji="0" lang="sv-SE" altLang="sv-S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E54D7CA7-5738-43D0-C743-630953C9006F}"/>
              </a:ext>
            </a:extLst>
          </p:cNvPr>
          <p:cNvSpPr txBox="1"/>
          <p:nvPr/>
        </p:nvSpPr>
        <p:spPr>
          <a:xfrm>
            <a:off x="-1" y="6289964"/>
            <a:ext cx="12192000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sv-SE" dirty="0"/>
              <a:t>				                   </a:t>
            </a:r>
            <a:r>
              <a:rPr lang="sv-SE" dirty="0">
                <a:solidFill>
                  <a:schemeClr val="bg1"/>
                </a:solidFill>
              </a:rPr>
              <a:t>Medlemsundersökning 2025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469C25FA-CB57-26ED-54FF-1DC2196AEDBC}"/>
              </a:ext>
            </a:extLst>
          </p:cNvPr>
          <p:cNvSpPr txBox="1"/>
          <p:nvPr/>
        </p:nvSpPr>
        <p:spPr>
          <a:xfrm>
            <a:off x="7299055" y="3342493"/>
            <a:ext cx="22894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2025 Snitt 76% (68%)</a:t>
            </a:r>
          </a:p>
        </p:txBody>
      </p:sp>
    </p:spTree>
    <p:extLst>
      <p:ext uri="{BB962C8B-B14F-4D97-AF65-F5344CB8AC3E}">
        <p14:creationId xmlns:p14="http://schemas.microsoft.com/office/powerpoint/2010/main" val="17270681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6FD1555-79A0-B7FB-CBB9-AC4F12A393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9491" y="629491"/>
            <a:ext cx="8302273" cy="3908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4000" b="0" i="0" u="none" strike="noStrike" cap="none" normalizeH="0" baseline="0" dirty="0">
                <a:ln>
                  <a:noFill/>
                </a:ln>
                <a:solidFill>
                  <a:srgbClr val="28344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Träning</a:t>
            </a:r>
            <a:endParaRPr kumimoji="0" lang="sv-SE" altLang="sv-SE" sz="1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r>
              <a:rPr kumimoji="0" lang="sv-SE" altLang="sv-SE" sz="19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           </a:t>
            </a: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8434" name="Picture 2">
            <a:extLst>
              <a:ext uri="{FF2B5EF4-FFF2-40B4-BE49-F238E27FC236}">
                <a16:creationId xmlns:a16="http://schemas.microsoft.com/office/drawing/2014/main" id="{00FCDEAE-F9F9-5D32-34D3-9041C9C158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5999" y="376501"/>
            <a:ext cx="5617089" cy="1740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Tabell 2">
            <a:extLst>
              <a:ext uri="{FF2B5EF4-FFF2-40B4-BE49-F238E27FC236}">
                <a16:creationId xmlns:a16="http://schemas.microsoft.com/office/drawing/2014/main" id="{13E18E4C-4223-0884-2ADD-1BF0CAD00A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80061"/>
              </p:ext>
            </p:extLst>
          </p:nvPr>
        </p:nvGraphicFramePr>
        <p:xfrm>
          <a:off x="592282" y="2355272"/>
          <a:ext cx="6336770" cy="2908101"/>
        </p:xfrm>
        <a:graphic>
          <a:graphicData uri="http://schemas.openxmlformats.org/drawingml/2006/table">
            <a:tbl>
              <a:tblPr/>
              <a:tblGrid>
                <a:gridCol w="398742">
                  <a:extLst>
                    <a:ext uri="{9D8B030D-6E8A-4147-A177-3AD203B41FA5}">
                      <a16:colId xmlns:a16="http://schemas.microsoft.com/office/drawing/2014/main" val="3858003586"/>
                    </a:ext>
                  </a:extLst>
                </a:gridCol>
                <a:gridCol w="5938028">
                  <a:extLst>
                    <a:ext uri="{9D8B030D-6E8A-4147-A177-3AD203B41FA5}">
                      <a16:colId xmlns:a16="http://schemas.microsoft.com/office/drawing/2014/main" val="2302033901"/>
                    </a:ext>
                  </a:extLst>
                </a:gridCol>
              </a:tblGrid>
              <a:tr h="415443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#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Serviceområde</a:t>
                      </a:r>
                      <a:endParaRPr lang="sv-SE" dirty="0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0664455"/>
                  </a:ext>
                </a:extLst>
              </a:tr>
              <a:tr h="415443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Pedagogiska och intressanta lektioner</a:t>
                      </a:r>
                      <a:endParaRPr lang="sv-SE" dirty="0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9303053"/>
                  </a:ext>
                </a:extLst>
              </a:tr>
              <a:tr h="415443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Uppmärksam och serviceinriktad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1815560"/>
                  </a:ext>
                </a:extLst>
              </a:tr>
              <a:tr h="415443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Det är enkelt att boka lektion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8541968"/>
                  </a:ext>
                </a:extLst>
              </a:tr>
              <a:tr h="415443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Rimlig prisnivå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0276283"/>
                  </a:ext>
                </a:extLst>
              </a:tr>
              <a:tr h="415443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Bra och varierat träningsutbud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0267753"/>
                  </a:ext>
                </a:extLst>
              </a:tr>
              <a:tr h="415443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Bidrar positivt till klimatet på klubben</a:t>
                      </a:r>
                      <a:endParaRPr lang="sv-SE" dirty="0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6334748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28CABD37-43C3-A88E-3A9A-2BA34B2E94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01662" y="191835"/>
            <a:ext cx="1291582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endParaRPr kumimoji="0" lang="sv-SE" altLang="sv-S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A6326379-75A2-9EB7-228C-BED82F4DF1CF}"/>
              </a:ext>
            </a:extLst>
          </p:cNvPr>
          <p:cNvSpPr txBox="1"/>
          <p:nvPr/>
        </p:nvSpPr>
        <p:spPr>
          <a:xfrm>
            <a:off x="-1" y="6289964"/>
            <a:ext cx="12192000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sv-SE" dirty="0"/>
              <a:t>				                   </a:t>
            </a:r>
            <a:r>
              <a:rPr lang="sv-SE" dirty="0">
                <a:solidFill>
                  <a:schemeClr val="bg1"/>
                </a:solidFill>
              </a:rPr>
              <a:t>Medlemsundersökning 2025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A8A0BF91-61B1-49F4-3E99-7170BC934348}"/>
              </a:ext>
            </a:extLst>
          </p:cNvPr>
          <p:cNvSpPr txBox="1"/>
          <p:nvPr/>
        </p:nvSpPr>
        <p:spPr>
          <a:xfrm>
            <a:off x="7091843" y="3027463"/>
            <a:ext cx="22894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2025 Snitt 86% (75%)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2CBBCFFA-25FF-9509-6E7D-CC3EE8945A2D}"/>
              </a:ext>
            </a:extLst>
          </p:cNvPr>
          <p:cNvSpPr txBox="1"/>
          <p:nvPr/>
        </p:nvSpPr>
        <p:spPr>
          <a:xfrm>
            <a:off x="7091843" y="3522395"/>
            <a:ext cx="346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120 personer har gått kurs, tränat</a:t>
            </a:r>
          </a:p>
        </p:txBody>
      </p:sp>
      <p:sp>
        <p:nvSpPr>
          <p:cNvPr id="8" name="5-udd 7">
            <a:extLst>
              <a:ext uri="{FF2B5EF4-FFF2-40B4-BE49-F238E27FC236}">
                <a16:creationId xmlns:a16="http://schemas.microsoft.com/office/drawing/2014/main" id="{B4291DB1-0D59-9882-6CC9-15774FECC60D}"/>
              </a:ext>
            </a:extLst>
          </p:cNvPr>
          <p:cNvSpPr/>
          <p:nvPr/>
        </p:nvSpPr>
        <p:spPr>
          <a:xfrm>
            <a:off x="11073161" y="4773183"/>
            <a:ext cx="758243" cy="635326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E9FFB8C5-65F6-08C3-BF28-D6AE30B71CF1}"/>
              </a:ext>
            </a:extLst>
          </p:cNvPr>
          <p:cNvSpPr txBox="1"/>
          <p:nvPr/>
        </p:nvSpPr>
        <p:spPr>
          <a:xfrm>
            <a:off x="8967528" y="5407337"/>
            <a:ext cx="28128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Vinterträning med Svarvar!</a:t>
            </a:r>
          </a:p>
        </p:txBody>
      </p:sp>
    </p:spTree>
    <p:extLst>
      <p:ext uri="{BB962C8B-B14F-4D97-AF65-F5344CB8AC3E}">
        <p14:creationId xmlns:p14="http://schemas.microsoft.com/office/powerpoint/2010/main" val="2507402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24B139C-8DC5-0D64-79A5-47BE3C9BFF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4836" y="997973"/>
            <a:ext cx="8302273" cy="41857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4000" b="0" i="0" u="none" strike="noStrike" cap="none" normalizeH="0" baseline="0" dirty="0">
                <a:ln>
                  <a:noFill/>
                </a:ln>
                <a:solidFill>
                  <a:srgbClr val="28344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Shopen</a:t>
            </a:r>
            <a:endParaRPr kumimoji="0" lang="sv-SE" altLang="sv-SE" sz="1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9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           </a:t>
            </a: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5362" name="Picture 2">
            <a:extLst>
              <a:ext uri="{FF2B5EF4-FFF2-40B4-BE49-F238E27FC236}">
                <a16:creationId xmlns:a16="http://schemas.microsoft.com/office/drawing/2014/main" id="{4D5D26E4-9029-AA08-C44A-DC80A1D698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1277" y="275302"/>
            <a:ext cx="4498002" cy="1784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Tabell 2">
            <a:extLst>
              <a:ext uri="{FF2B5EF4-FFF2-40B4-BE49-F238E27FC236}">
                <a16:creationId xmlns:a16="http://schemas.microsoft.com/office/drawing/2014/main" id="{5FCDC7DE-331E-B50B-65C8-A844BEEC62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96049"/>
              </p:ext>
            </p:extLst>
          </p:nvPr>
        </p:nvGraphicFramePr>
        <p:xfrm>
          <a:off x="1203406" y="2686855"/>
          <a:ext cx="5600700" cy="1390650"/>
        </p:xfrm>
        <a:graphic>
          <a:graphicData uri="http://schemas.openxmlformats.org/drawingml/2006/table">
            <a:tbl>
              <a:tblPr/>
              <a:tblGrid>
                <a:gridCol w="352425">
                  <a:extLst>
                    <a:ext uri="{9D8B030D-6E8A-4147-A177-3AD203B41FA5}">
                      <a16:colId xmlns:a16="http://schemas.microsoft.com/office/drawing/2014/main" val="523234471"/>
                    </a:ext>
                  </a:extLst>
                </a:gridCol>
                <a:gridCol w="5248275">
                  <a:extLst>
                    <a:ext uri="{9D8B030D-6E8A-4147-A177-3AD203B41FA5}">
                      <a16:colId xmlns:a16="http://schemas.microsoft.com/office/drawing/2014/main" val="2589196315"/>
                    </a:ext>
                  </a:extLst>
                </a:gridCol>
              </a:tblGrid>
              <a:tr h="276225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#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Serviceområde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8987034"/>
                  </a:ext>
                </a:extLst>
              </a:tr>
              <a:tr h="276225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Öppettider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7276220"/>
                  </a:ext>
                </a:extLst>
              </a:tr>
              <a:tr h="276225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Service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9552600"/>
                  </a:ext>
                </a:extLst>
              </a:tr>
              <a:tr h="276225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Utbudet i shopen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1445310"/>
                  </a:ext>
                </a:extLst>
              </a:tr>
              <a:tr h="276225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sv-SE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sv-S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Prisnivå</a:t>
                      </a:r>
                      <a:endParaRPr lang="sv-SE" dirty="0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8846632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EA24B4DB-F4FF-7376-4939-3CFD8D62CD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09905" y="157091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endParaRPr kumimoji="0" lang="sv-SE" altLang="sv-S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74B89224-8F20-58D1-3E12-24400F742729}"/>
              </a:ext>
            </a:extLst>
          </p:cNvPr>
          <p:cNvSpPr txBox="1"/>
          <p:nvPr/>
        </p:nvSpPr>
        <p:spPr>
          <a:xfrm>
            <a:off x="-1" y="6289964"/>
            <a:ext cx="12192000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sv-SE" dirty="0"/>
              <a:t>				                   </a:t>
            </a:r>
            <a:r>
              <a:rPr lang="sv-SE" dirty="0">
                <a:solidFill>
                  <a:schemeClr val="bg1"/>
                </a:solidFill>
              </a:rPr>
              <a:t>Medlemsundersökning 2025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877CE34A-032B-2A7A-49FC-F8A79C7F81B4}"/>
              </a:ext>
            </a:extLst>
          </p:cNvPr>
          <p:cNvSpPr txBox="1"/>
          <p:nvPr/>
        </p:nvSpPr>
        <p:spPr>
          <a:xfrm>
            <a:off x="8224607" y="3873210"/>
            <a:ext cx="16706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2025 Snitt 68%</a:t>
            </a:r>
          </a:p>
        </p:txBody>
      </p:sp>
    </p:spTree>
    <p:extLst>
      <p:ext uri="{BB962C8B-B14F-4D97-AF65-F5344CB8AC3E}">
        <p14:creationId xmlns:p14="http://schemas.microsoft.com/office/powerpoint/2010/main" val="15323784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525</TotalTime>
  <Words>1520</Words>
  <Application>Microsoft Macintosh PowerPoint</Application>
  <PresentationFormat>Bredbild</PresentationFormat>
  <Paragraphs>365</Paragraphs>
  <Slides>31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31</vt:i4>
      </vt:variant>
    </vt:vector>
  </HeadingPairs>
  <TitlesOfParts>
    <vt:vector size="37" baseType="lpstr">
      <vt:lpstr>-webkit-standard</vt:lpstr>
      <vt:lpstr>Aptos</vt:lpstr>
      <vt:lpstr>Aptos Display</vt:lpstr>
      <vt:lpstr>Arial</vt:lpstr>
      <vt:lpstr>Calibri</vt:lpstr>
      <vt:lpstr>Office-tema</vt:lpstr>
      <vt:lpstr>Medlemsundersökning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Karin Berggren</dc:creator>
  <cp:lastModifiedBy>Karin Berggren</cp:lastModifiedBy>
  <cp:revision>5</cp:revision>
  <cp:lastPrinted>2025-10-29T14:44:51Z</cp:lastPrinted>
  <dcterms:created xsi:type="dcterms:W3CDTF">2025-10-28T14:16:25Z</dcterms:created>
  <dcterms:modified xsi:type="dcterms:W3CDTF">2025-11-04T11:31:52Z</dcterms:modified>
</cp:coreProperties>
</file>